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6" r:id="rId1"/>
  </p:sldMasterIdLst>
  <p:sldIdLst>
    <p:sldId id="256" r:id="rId2"/>
    <p:sldId id="257" r:id="rId3"/>
    <p:sldId id="307" r:id="rId4"/>
    <p:sldId id="308" r:id="rId5"/>
    <p:sldId id="309" r:id="rId6"/>
    <p:sldId id="310" r:id="rId7"/>
    <p:sldId id="361" r:id="rId8"/>
    <p:sldId id="311" r:id="rId9"/>
    <p:sldId id="312" r:id="rId10"/>
    <p:sldId id="313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14" r:id="rId19"/>
    <p:sldId id="355" r:id="rId20"/>
    <p:sldId id="357" r:id="rId21"/>
    <p:sldId id="356" r:id="rId22"/>
    <p:sldId id="358" r:id="rId23"/>
    <p:sldId id="359" r:id="rId24"/>
    <p:sldId id="315" r:id="rId25"/>
    <p:sldId id="369" r:id="rId26"/>
    <p:sldId id="370" r:id="rId27"/>
    <p:sldId id="371" r:id="rId28"/>
    <p:sldId id="316" r:id="rId29"/>
    <p:sldId id="317" r:id="rId30"/>
    <p:sldId id="318" r:id="rId31"/>
    <p:sldId id="360" r:id="rId32"/>
    <p:sldId id="319" r:id="rId33"/>
    <p:sldId id="320" r:id="rId34"/>
    <p:sldId id="321" r:id="rId35"/>
    <p:sldId id="323" r:id="rId36"/>
    <p:sldId id="324" r:id="rId37"/>
  </p:sldIdLst>
  <p:sldSz cx="9144000" cy="6858000" type="screen4x3"/>
  <p:notesSz cx="7026275" cy="93122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8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65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67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slide" Target="slides/slide7.xml" />
  <Relationship Id="rId13" Type="http://schemas.openxmlformats.org/officeDocument/2006/relationships/slide" Target="slides/slide12.xml" />
  <Relationship Id="rId18" Type="http://schemas.openxmlformats.org/officeDocument/2006/relationships/slide" Target="slides/slide17.xml" />
  <Relationship Id="rId26" Type="http://schemas.openxmlformats.org/officeDocument/2006/relationships/slide" Target="slides/slide25.xml" />
  <Relationship Id="rId39" Type="http://schemas.openxmlformats.org/officeDocument/2006/relationships/viewProps" Target="viewProps.xml" />
  <Relationship Id="rId3" Type="http://schemas.openxmlformats.org/officeDocument/2006/relationships/slide" Target="slides/slide2.xml" />
  <Relationship Id="rId21" Type="http://schemas.openxmlformats.org/officeDocument/2006/relationships/slide" Target="slides/slide20.xml" />
  <Relationship Id="rId34" Type="http://schemas.openxmlformats.org/officeDocument/2006/relationships/slide" Target="slides/slide33.xml" />
  <Relationship Id="rId7" Type="http://schemas.openxmlformats.org/officeDocument/2006/relationships/slide" Target="slides/slide6.xml" />
  <Relationship Id="rId12" Type="http://schemas.openxmlformats.org/officeDocument/2006/relationships/slide" Target="slides/slide11.xml" />
  <Relationship Id="rId17" Type="http://schemas.openxmlformats.org/officeDocument/2006/relationships/slide" Target="slides/slide16.xml" />
  <Relationship Id="rId25" Type="http://schemas.openxmlformats.org/officeDocument/2006/relationships/slide" Target="slides/slide24.xml" />
  <Relationship Id="rId33" Type="http://schemas.openxmlformats.org/officeDocument/2006/relationships/slide" Target="slides/slide32.xml" />
  <Relationship Id="rId38" Type="http://schemas.openxmlformats.org/officeDocument/2006/relationships/presProps" Target="presProps.xml" />
  <Relationship Id="rId2" Type="http://schemas.openxmlformats.org/officeDocument/2006/relationships/slide" Target="slides/slide1.xml" />
  <Relationship Id="rId16" Type="http://schemas.openxmlformats.org/officeDocument/2006/relationships/slide" Target="slides/slide15.xml" />
  <Relationship Id="rId20" Type="http://schemas.openxmlformats.org/officeDocument/2006/relationships/slide" Target="slides/slide19.xml" />
  <Relationship Id="rId29" Type="http://schemas.openxmlformats.org/officeDocument/2006/relationships/slide" Target="slides/slide28.xml" />
  <Relationship Id="rId41" Type="http://schemas.openxmlformats.org/officeDocument/2006/relationships/tableStyles" Target="tableStyles.xml" />
  <Relationship Id="rId1" Type="http://schemas.openxmlformats.org/officeDocument/2006/relationships/slideMaster" Target="slideMasters/slideMaster1.xml" />
  <Relationship Id="rId6" Type="http://schemas.openxmlformats.org/officeDocument/2006/relationships/slide" Target="slides/slide5.xml" />
  <Relationship Id="rId11" Type="http://schemas.openxmlformats.org/officeDocument/2006/relationships/slide" Target="slides/slide10.xml" />
  <Relationship Id="rId24" Type="http://schemas.openxmlformats.org/officeDocument/2006/relationships/slide" Target="slides/slide23.xml" />
  <Relationship Id="rId32" Type="http://schemas.openxmlformats.org/officeDocument/2006/relationships/slide" Target="slides/slide31.xml" />
  <Relationship Id="rId37" Type="http://schemas.openxmlformats.org/officeDocument/2006/relationships/slide" Target="slides/slide36.xml" />
  <Relationship Id="rId40" Type="http://schemas.openxmlformats.org/officeDocument/2006/relationships/theme" Target="theme/theme1.xml" />
  <Relationship Id="rId5" Type="http://schemas.openxmlformats.org/officeDocument/2006/relationships/slide" Target="slides/slide4.xml" />
  <Relationship Id="rId15" Type="http://schemas.openxmlformats.org/officeDocument/2006/relationships/slide" Target="slides/slide14.xml" />
  <Relationship Id="rId23" Type="http://schemas.openxmlformats.org/officeDocument/2006/relationships/slide" Target="slides/slide22.xml" />
  <Relationship Id="rId28" Type="http://schemas.openxmlformats.org/officeDocument/2006/relationships/slide" Target="slides/slide27.xml" />
  <Relationship Id="rId36" Type="http://schemas.openxmlformats.org/officeDocument/2006/relationships/slide" Target="slides/slide35.xml" />
  <Relationship Id="rId10" Type="http://schemas.openxmlformats.org/officeDocument/2006/relationships/slide" Target="slides/slide9.xml" />
  <Relationship Id="rId19" Type="http://schemas.openxmlformats.org/officeDocument/2006/relationships/slide" Target="slides/slide18.xml" />
  <Relationship Id="rId31" Type="http://schemas.openxmlformats.org/officeDocument/2006/relationships/slide" Target="slides/slide30.xml" />
  <Relationship Id="rId4" Type="http://schemas.openxmlformats.org/officeDocument/2006/relationships/slide" Target="slides/slide3.xml" />
  <Relationship Id="rId9" Type="http://schemas.openxmlformats.org/officeDocument/2006/relationships/slide" Target="slides/slide8.xml" />
  <Relationship Id="rId14" Type="http://schemas.openxmlformats.org/officeDocument/2006/relationships/slide" Target="slides/slide13.xml" />
  <Relationship Id="rId22" Type="http://schemas.openxmlformats.org/officeDocument/2006/relationships/slide" Target="slides/slide21.xml" />
  <Relationship Id="rId27" Type="http://schemas.openxmlformats.org/officeDocument/2006/relationships/slide" Target="slides/slide26.xml" />
  <Relationship Id="rId30" Type="http://schemas.openxmlformats.org/officeDocument/2006/relationships/slide" Target="slides/slide29.xml" />
  <Relationship Id="rId35" Type="http://schemas.openxmlformats.org/officeDocument/2006/relationships/slide" Target="slides/slide34.xml" />
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11251" y="2130425"/>
            <a:ext cx="7772400" cy="1470025"/>
          </a:xfrm>
        </p:spPr>
        <p:txBody>
          <a:bodyPr/>
          <a:lstStyle>
            <a:lvl1pPr algn="l">
              <a:defRPr>
                <a:solidFill>
                  <a:srgbClr val="439D39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11251" y="3886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Name, Esq.</a:t>
            </a:r>
            <a:br>
              <a:rPr lang="en-US" dirty="0"/>
            </a:br>
            <a:r>
              <a:rPr lang="en-US" dirty="0"/>
              <a:t>Date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713413" y="6249988"/>
            <a:ext cx="2744787" cy="2778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spcAft>
                <a:spcPts val="75"/>
              </a:spcAft>
            </a:pPr>
            <a:r>
              <a:rPr lang="en-US" sz="1200" dirty="0">
                <a:solidFill>
                  <a:schemeClr val="bg1"/>
                </a:solidFill>
                <a:latin typeface="Calibri" charset="0"/>
                <a:cs typeface="Arial" charset="0"/>
              </a:rPr>
              <a:t>© 2016  Fox Rothschild</a:t>
            </a:r>
          </a:p>
        </p:txBody>
      </p:sp>
    </p:spTree>
    <p:extLst>
      <p:ext uri="{BB962C8B-B14F-4D97-AF65-F5344CB8AC3E}">
        <p14:creationId xmlns:p14="http://schemas.microsoft.com/office/powerpoint/2010/main" val="61149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1C08-8B70-4F82-8AC6-8776D6131B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4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E994-35A7-42F9-AC3D-9E6FCB7D83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587500"/>
            <a:ext cx="8229600" cy="3922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7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35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CA0C-B7D5-48AE-9EB8-4AC7A9B507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5221" y="274638"/>
            <a:ext cx="6087979" cy="5235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64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423320" y="-251621"/>
            <a:ext cx="4297362" cy="82296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439105-48DE-4E43-91B3-2D47DE0E0C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28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423320" y="-251621"/>
            <a:ext cx="4297362" cy="82296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1EF72D-C65F-4C48-A2BB-545164094E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2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F72D-C65F-4C48-A2BB-545164094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5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848508"/>
            <a:ext cx="8229600" cy="863161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/>
              <a:t>Contact Name, Esq.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9105-48DE-4E43-91B3-2D47DE0E0C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782395"/>
            <a:ext cx="8229600" cy="135627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###.###.####</a:t>
            </a:r>
            <a:br>
              <a:rPr lang="en-US" dirty="0"/>
            </a:br>
            <a:r>
              <a:rPr lang="en-US" dirty="0"/>
              <a:t>name@foxrothschild.com</a:t>
            </a:r>
          </a:p>
        </p:txBody>
      </p:sp>
    </p:spTree>
    <p:extLst>
      <p:ext uri="{BB962C8B-B14F-4D97-AF65-F5344CB8AC3E}">
        <p14:creationId xmlns:p14="http://schemas.microsoft.com/office/powerpoint/2010/main" val="83092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F44B-80D5-4614-9C89-81BA2B0197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4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lang="en-US" sz="2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>
              <a:defRPr lang="en-US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B999-AB61-48D8-98C3-23D581D92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7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lang="en-US" sz="1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>
              <a:defRPr lang="en-US" sz="18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0B19-43B6-4AD1-9BC8-1F8F1308D3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0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5FD7-4039-4295-8DAF-0B39C58E4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31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E2122-41D5-4292-A144-213D90637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48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an icon to add graphic or video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75654-8886-4152-AF61-6C020BFD16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6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39105-48DE-4E43-91B3-2D47DE0E0C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3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9" r:id="rId2"/>
    <p:sldLayoutId id="2147483788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738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439D39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pstiteler@foxrothschild.com" TargetMode="External"/><Relationship Id="rId2" Type="http://schemas.openxmlformats.org/officeDocument/2006/relationships/hyperlink" Target="mailto:ascott@foxrothschild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devoy@mlmins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 descr="" title=""/>
          <p:cNvSpPr txBox="1">
            <a:spLocks/>
          </p:cNvSpPr>
          <p:nvPr/>
        </p:nvSpPr>
        <p:spPr>
          <a:xfrm>
            <a:off x="942975" y="1914525"/>
            <a:ext cx="7588227" cy="197014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sz="3200" dirty="0">
                <a:solidFill>
                  <a:srgbClr val="468B3B"/>
                </a:solidFill>
                <a:latin typeface="Arial Black" panose="020B0A04020102020204" pitchFamily="34" charset="0"/>
              </a:rPr>
              <a:t>Where the Privilege Ends </a:t>
            </a:r>
          </a:p>
          <a:p>
            <a:pPr marL="0" indent="0" algn="ctr" fontAlgn="auto">
              <a:spcAft>
                <a:spcPts val="0"/>
              </a:spcAft>
              <a:buNone/>
            </a:pPr>
            <a:r>
              <a:rPr lang="en-US" dirty="0"/>
              <a:t>Thursday, June 23, 2016</a:t>
            </a:r>
          </a:p>
          <a:p>
            <a:pPr marL="0" indent="0" algn="ctr" fontAlgn="auto">
              <a:spcAft>
                <a:spcPts val="0"/>
              </a:spcAft>
              <a:buNone/>
            </a:pPr>
            <a:r>
              <a:rPr lang="en-US" dirty="0"/>
              <a:t>2 – 3 p.m. </a:t>
            </a:r>
          </a:p>
        </p:txBody>
      </p:sp>
      <p:sp>
        <p:nvSpPr>
          <p:cNvPr id="7" name="TextBox 6" descr="" title=""/>
          <p:cNvSpPr txBox="1"/>
          <p:nvPr/>
        </p:nvSpPr>
        <p:spPr>
          <a:xfrm>
            <a:off x="1104899" y="3719649"/>
            <a:ext cx="1581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468B3B"/>
                </a:solidFill>
                <a:latin typeface="Arial Black" panose="020B0A04020102020204" pitchFamily="34" charset="0"/>
              </a:rPr>
              <a:t>Speakers:</a:t>
            </a:r>
          </a:p>
        </p:txBody>
      </p:sp>
      <p:sp>
        <p:nvSpPr>
          <p:cNvPr id="8" name="TextBox 7" descr="" title=""/>
          <p:cNvSpPr txBox="1"/>
          <p:nvPr/>
        </p:nvSpPr>
        <p:spPr>
          <a:xfrm>
            <a:off x="1311251" y="4111796"/>
            <a:ext cx="7219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Aaron Mills Scott </a:t>
            </a:r>
            <a:r>
              <a:rPr lang="en-US" sz="2000" dirty="0"/>
              <a:t>   Fox Rothschild LLP </a:t>
            </a:r>
          </a:p>
          <a:p>
            <a:r>
              <a:rPr lang="en-US" sz="2400" b="1" dirty="0"/>
              <a:t>Peter </a:t>
            </a:r>
            <a:r>
              <a:rPr lang="en-US" sz="2400" b="1" dirty="0" err="1"/>
              <a:t>Stiteler</a:t>
            </a:r>
            <a:r>
              <a:rPr lang="en-US" dirty="0"/>
              <a:t>	 </a:t>
            </a:r>
            <a:r>
              <a:rPr lang="en-US" sz="2000" dirty="0"/>
              <a:t>Fox Rothschild LLP </a:t>
            </a:r>
          </a:p>
          <a:p>
            <a:r>
              <a:rPr lang="en-US" sz="2400" b="1" dirty="0"/>
              <a:t>Patricia Devoy   </a:t>
            </a:r>
            <a:r>
              <a:rPr lang="en-US" sz="2000" dirty="0"/>
              <a:t>Minnesota Lawyers Mutual</a:t>
            </a:r>
          </a:p>
        </p:txBody>
      </p:sp>
      <p:cxnSp>
        <p:nvCxnSpPr>
          <p:cNvPr id="9" name="Straight Connector 8" descr="" title=""/>
          <p:cNvCxnSpPr/>
          <p:nvPr/>
        </p:nvCxnSpPr>
        <p:spPr>
          <a:xfrm>
            <a:off x="4010025" y="4185169"/>
            <a:ext cx="0" cy="295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 descr="" title=""/>
          <p:cNvCxnSpPr/>
          <p:nvPr/>
        </p:nvCxnSpPr>
        <p:spPr>
          <a:xfrm>
            <a:off x="3524250" y="4568017"/>
            <a:ext cx="0" cy="295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 descr="" title=""/>
          <p:cNvCxnSpPr/>
          <p:nvPr/>
        </p:nvCxnSpPr>
        <p:spPr>
          <a:xfrm>
            <a:off x="3657600" y="4939492"/>
            <a:ext cx="0" cy="295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46971"/>
      </p:ext>
    </p:extLst>
  </p:cSld>
  <p:clrMapOvr>
    <a:masterClrMapping/>
  </p:clrMapOvr>
</p:sld>
</file>

<file path=ppt/slides/slide10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traditional approach to intrafirm privilege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/>
              <a:t>Purpose of Attorney-Client Privilege</a:t>
            </a:r>
            <a:r>
              <a:rPr lang="en-US" dirty="0"/>
              <a:t>: “encourage full and frank communication between attorneys and their clients and thereby promote broader public interests in the observance of law and administration of justice.” </a:t>
            </a:r>
            <a:r>
              <a:rPr lang="en-US" i="1" dirty="0"/>
              <a:t>Upjohn Co. v. United States, </a:t>
            </a:r>
            <a:r>
              <a:rPr lang="en-US" dirty="0"/>
              <a:t>449 U.S. 383, 393 (1981</a:t>
            </a:r>
            <a:r>
              <a:rPr lang="en-US" dirty="0" smtClean="0"/>
              <a:t>)</a:t>
            </a:r>
            <a:endParaRPr lang="en-US" sz="2200" dirty="0"/>
          </a:p>
          <a:p>
            <a:endParaRPr lang="en-US" u="sng" dirty="0"/>
          </a:p>
          <a:p>
            <a:r>
              <a:rPr lang="en-US" u="sng" dirty="0"/>
              <a:t>Traditional View</a:t>
            </a:r>
            <a:r>
              <a:rPr lang="en-US" dirty="0"/>
              <a:t>: no attorney-client privilege protection for attorney communications with in-house counsel regarding potential malpractice claims where conflicting interests existed between the client and law firm during </a:t>
            </a:r>
            <a:r>
              <a:rPr lang="en-US" dirty="0" smtClean="0"/>
              <a:t>communication</a:t>
            </a:r>
            <a:endParaRPr lang="en-US" dirty="0"/>
          </a:p>
          <a:p>
            <a:endParaRPr lang="en-US" u="sng" dirty="0"/>
          </a:p>
          <a:p>
            <a:r>
              <a:rPr lang="en-US" u="sng" dirty="0"/>
              <a:t>Exceptions:</a:t>
            </a:r>
          </a:p>
          <a:p>
            <a:pPr lvl="1"/>
            <a:r>
              <a:rPr lang="en-US" sz="2600" dirty="0"/>
              <a:t>Fiduciary</a:t>
            </a:r>
          </a:p>
          <a:p>
            <a:pPr lvl="1"/>
            <a:r>
              <a:rPr lang="en-US" sz="2600" dirty="0"/>
              <a:t>Current client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67183"/>
      </p:ext>
    </p:extLst>
  </p:cSld>
  <p:clrMapOvr>
    <a:masterClrMapping/>
  </p:clrMapOvr>
</p:sld>
</file>

<file path=ppt/slides/slide1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traditional approach to intrafirm privilege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Fiduciary Exception</a:t>
            </a:r>
          </a:p>
          <a:p>
            <a:pPr lvl="1"/>
            <a:r>
              <a:rPr lang="en-US" dirty="0"/>
              <a:t>Originated in the trust law context </a:t>
            </a:r>
          </a:p>
          <a:p>
            <a:pPr lvl="1"/>
            <a:r>
              <a:rPr lang="en-US" dirty="0"/>
              <a:t>Based on the principle that the beneficiary of a trust had the right to production of legal advice rendered to the trustee related to the administration of the trust</a:t>
            </a:r>
          </a:p>
          <a:p>
            <a:pPr lvl="1"/>
            <a:r>
              <a:rPr lang="en-US" dirty="0"/>
              <a:t>Does not apply where the fiduciary obtains legal advice for personal benefit, which the fiduciary pays for on their own. </a:t>
            </a:r>
            <a:r>
              <a:rPr lang="en-US" i="1" dirty="0"/>
              <a:t>U.S. v. Jicarilla Apache Nation</a:t>
            </a:r>
            <a:r>
              <a:rPr lang="en-US" dirty="0"/>
              <a:t>, 131 S. Ct, 2313, 2321 (2011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Many courts have rejected this </a:t>
            </a:r>
            <a:r>
              <a:rPr lang="en-US" dirty="0" smtClean="0"/>
              <a:t>exception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35762"/>
      </p:ext>
    </p:extLst>
  </p:cSld>
  <p:clrMapOvr>
    <a:masterClrMapping/>
  </p:clrMapOvr>
</p:sld>
</file>

<file path=ppt/slides/slide1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traditional approach to intrafirm privilege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Current Client Exception</a:t>
            </a:r>
          </a:p>
          <a:p>
            <a:pPr lvl="1"/>
            <a:r>
              <a:rPr lang="en-US" dirty="0"/>
              <a:t>Where a law firm seeks legal advice from its in-house counsel in response to an adverse claim brought by a current outside client, the communications are not protected by the attorney-client privilege. </a:t>
            </a:r>
            <a:r>
              <a:rPr lang="en-US" i="1" dirty="0"/>
              <a:t>In re Sunrise Securities Litigation</a:t>
            </a:r>
            <a:r>
              <a:rPr lang="en-US" dirty="0"/>
              <a:t>, 130 F.R.D. 560 (E.D. Pa. 1989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/>
              <a:t>The privilege does not attach to communications or legal advice in which a firm’s representation of itself violates Rule 1.7. </a:t>
            </a:r>
            <a:r>
              <a:rPr lang="en-US" i="1" dirty="0"/>
              <a:t>Id.</a:t>
            </a:r>
            <a:endParaRPr lang="en-US" dirty="0"/>
          </a:p>
          <a:p>
            <a:pPr lvl="1"/>
            <a:r>
              <a:rPr lang="en-US" dirty="0"/>
              <a:t>Widely adopted </a:t>
            </a:r>
            <a:r>
              <a:rPr lang="en-US" dirty="0" smtClean="0"/>
              <a:t>exception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630176"/>
      </p:ext>
    </p:extLst>
  </p:cSld>
  <p:clrMapOvr>
    <a:masterClrMapping/>
  </p:clrMapOvr>
</p:sld>
</file>

<file path=ppt/slides/slide1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traditional approach to intrafirm privilege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Current Client Exception (Cont.)</a:t>
            </a:r>
          </a:p>
          <a:p>
            <a:pPr lvl="1"/>
            <a:r>
              <a:rPr lang="en-US" i="1" dirty="0"/>
              <a:t>Bank Brussels Lambert v. Credit Lyonnaise (Suisse), S.A., </a:t>
            </a:r>
            <a:r>
              <a:rPr lang="en-US" dirty="0"/>
              <a:t>220 F. Supp. 2d 283 (S.D.N.Y. 2002</a:t>
            </a:r>
            <a:r>
              <a:rPr lang="en-US" dirty="0" smtClean="0"/>
              <a:t>)</a:t>
            </a:r>
            <a:endParaRPr lang="en-US" i="1" dirty="0"/>
          </a:p>
          <a:p>
            <a:pPr lvl="2"/>
            <a:r>
              <a:rPr lang="en-US" dirty="0"/>
              <a:t>Roger &amp; Wells (RW) represented Credit Lyonnaise (CL) in certain oil transactions and related litigation</a:t>
            </a:r>
          </a:p>
          <a:p>
            <a:pPr lvl="2"/>
            <a:r>
              <a:rPr lang="en-US" dirty="0"/>
              <a:t>During representation, CL told RW that if CL was found liable in the litigation it would sue RW</a:t>
            </a:r>
          </a:p>
          <a:p>
            <a:pPr lvl="2"/>
            <a:r>
              <a:rPr lang="en-US" dirty="0"/>
              <a:t>RW Ethics Committee head then conducted an internal review of the firm’s representation of CL</a:t>
            </a:r>
          </a:p>
          <a:p>
            <a:pPr lvl="2"/>
            <a:r>
              <a:rPr lang="en-US" dirty="0"/>
              <a:t>CL eventually sued RW and sought documents related to the  internal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38933"/>
      </p:ext>
    </p:extLst>
  </p:cSld>
  <p:clrMapOvr>
    <a:masterClrMapping/>
  </p:clrMapOvr>
</p:sld>
</file>

<file path=ppt/slides/slide1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traditional approach to intrafirm privilege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Current Client Exception (Cont.)</a:t>
            </a:r>
          </a:p>
          <a:p>
            <a:pPr lvl="1"/>
            <a:r>
              <a:rPr lang="en-US" i="1" dirty="0"/>
              <a:t>Bank Brussels Lambert v. Credit Lyonnaise (Suisse), S.A., </a:t>
            </a:r>
            <a:r>
              <a:rPr lang="en-US" dirty="0"/>
              <a:t>220 F. Supp. 2d 283 (S.D.N.Y. 2002</a:t>
            </a:r>
            <a:r>
              <a:rPr lang="en-US" dirty="0" smtClean="0"/>
              <a:t>)</a:t>
            </a:r>
            <a:endParaRPr lang="en-US" i="1" dirty="0"/>
          </a:p>
          <a:p>
            <a:pPr lvl="2"/>
            <a:r>
              <a:rPr lang="en-US" sz="2200" dirty="0"/>
              <a:t>RW objected to production based on attorney-client privilege</a:t>
            </a:r>
          </a:p>
          <a:p>
            <a:pPr lvl="2"/>
            <a:r>
              <a:rPr lang="en-US" sz="2200" dirty="0"/>
              <a:t>Court overruled the objection:</a:t>
            </a:r>
          </a:p>
          <a:p>
            <a:pPr lvl="3"/>
            <a:r>
              <a:rPr lang="en-US" sz="2000" i="1" dirty="0"/>
              <a:t>“a law firm cannot invoke the attorney-client privilege against a current client when performing a conflict check in furtherance of representing that client.”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372674"/>
      </p:ext>
    </p:extLst>
  </p:cSld>
  <p:clrMapOvr>
    <a:masterClrMapping/>
  </p:clrMapOvr>
</p:sld>
</file>

<file path=ppt/slides/slide1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traditional approach to intrafirm privilege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Current Client Exception (Cont.)</a:t>
            </a:r>
          </a:p>
          <a:p>
            <a:pPr lvl="1"/>
            <a:r>
              <a:rPr lang="en-US" sz="2200" i="1" dirty="0"/>
              <a:t>Koen Book Distributors v. Powell, </a:t>
            </a:r>
            <a:r>
              <a:rPr lang="en-US" sz="2200" i="1" dirty="0" err="1"/>
              <a:t>Trachtman</a:t>
            </a:r>
            <a:r>
              <a:rPr lang="en-US" sz="2200" i="1" dirty="0"/>
              <a:t>, Logan, </a:t>
            </a:r>
            <a:r>
              <a:rPr lang="en-US" sz="2200" i="1" dirty="0" err="1"/>
              <a:t>Carrle</a:t>
            </a:r>
            <a:r>
              <a:rPr lang="en-US" sz="2200" i="1" dirty="0"/>
              <a:t>, Bowman &amp; Lombardo, P.C.</a:t>
            </a:r>
            <a:r>
              <a:rPr lang="en-US" sz="2200" dirty="0"/>
              <a:t>, 212 F.R.D. 283 (E.D. Pa. 2002</a:t>
            </a:r>
            <a:r>
              <a:rPr lang="en-US" sz="2200" dirty="0" smtClean="0"/>
              <a:t>)</a:t>
            </a:r>
            <a:endParaRPr lang="en-US" sz="2200" dirty="0"/>
          </a:p>
          <a:p>
            <a:pPr lvl="2"/>
            <a:r>
              <a:rPr lang="en-US" dirty="0"/>
              <a:t>Koen hired the Powell law firm for advice related to a security interest from one of Koen’s customers, who later filed for </a:t>
            </a:r>
            <a:r>
              <a:rPr lang="en-US" dirty="0" smtClean="0"/>
              <a:t>bankruptcy</a:t>
            </a:r>
            <a:endParaRPr lang="en-US" dirty="0"/>
          </a:p>
          <a:p>
            <a:pPr lvl="2"/>
            <a:r>
              <a:rPr lang="en-US" dirty="0"/>
              <a:t>Powell represented Koen in the bankruptcy proceeding</a:t>
            </a:r>
          </a:p>
          <a:p>
            <a:pPr lvl="2"/>
            <a:r>
              <a:rPr lang="en-US" dirty="0"/>
              <a:t>Koen became dissatisfied with Powell and stated it was considering filing a malpractice action</a:t>
            </a:r>
          </a:p>
          <a:p>
            <a:pPr lvl="2"/>
            <a:r>
              <a:rPr lang="en-US" dirty="0"/>
              <a:t>Powell then consulted other firm members about the potential malpractice claim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69170"/>
      </p:ext>
    </p:extLst>
  </p:cSld>
  <p:clrMapOvr>
    <a:masterClrMapping/>
  </p:clrMapOvr>
</p:sld>
</file>

<file path=ppt/slides/slide1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traditional approach to intrafirm privilege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Current Client Exception (Cont.)</a:t>
            </a:r>
          </a:p>
          <a:p>
            <a:pPr lvl="1"/>
            <a:r>
              <a:rPr lang="en-US" sz="2200" i="1" dirty="0"/>
              <a:t>Koen Book Distributors v. Powell, </a:t>
            </a:r>
            <a:r>
              <a:rPr lang="en-US" sz="2200" i="1" dirty="0" err="1"/>
              <a:t>Trachtman</a:t>
            </a:r>
            <a:r>
              <a:rPr lang="en-US" sz="2200" i="1" dirty="0"/>
              <a:t>, Logan, </a:t>
            </a:r>
            <a:r>
              <a:rPr lang="en-US" sz="2200" i="1" dirty="0" err="1"/>
              <a:t>Carrle</a:t>
            </a:r>
            <a:r>
              <a:rPr lang="en-US" sz="2200" i="1" dirty="0"/>
              <a:t>, Bowman &amp; Lombardo, P.C.</a:t>
            </a:r>
            <a:r>
              <a:rPr lang="en-US" sz="2200" dirty="0"/>
              <a:t>, 212 F.R.D. 283 (E.D. Pa. 2002</a:t>
            </a:r>
            <a:r>
              <a:rPr lang="en-US" sz="2200" dirty="0" smtClean="0"/>
              <a:t>)</a:t>
            </a:r>
            <a:endParaRPr lang="en-US" sz="2200" dirty="0"/>
          </a:p>
          <a:p>
            <a:pPr lvl="2"/>
            <a:r>
              <a:rPr lang="en-US" dirty="0"/>
              <a:t>Koen later fired Powell, sued it for malpractice, and sought production of internal firm documents related to the discussions of malpractice</a:t>
            </a:r>
          </a:p>
          <a:p>
            <a:pPr lvl="2"/>
            <a:r>
              <a:rPr lang="en-US" dirty="0"/>
              <a:t>Powell objected based on the attorney-client privilege</a:t>
            </a:r>
          </a:p>
          <a:p>
            <a:pPr lvl="2"/>
            <a:r>
              <a:rPr lang="en-US" dirty="0"/>
              <a:t>Court overruled the objection</a:t>
            </a:r>
            <a:r>
              <a:rPr lang="en-US" sz="1600" dirty="0"/>
              <a:t>:</a:t>
            </a:r>
          </a:p>
          <a:p>
            <a:pPr lvl="3"/>
            <a:r>
              <a:rPr lang="en-US" sz="1900" i="1" dirty="0"/>
              <a:t>The firm was “engaged in a conflict of interest … when it was receiving information from and/or providing legal advice to several of its lawyers while at the same time continuing to represent [Koen].”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315393"/>
      </p:ext>
    </p:extLst>
  </p:cSld>
  <p:clrMapOvr>
    <a:masterClrMapping/>
  </p:clrMapOvr>
</p:sld>
</file>

<file path=ppt/slides/slide17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Shifting course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protect </a:t>
            </a:r>
            <a:r>
              <a:rPr lang="en-US" dirty="0"/>
              <a:t>privilege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>
          <a:xfrm>
            <a:off x="457200" y="1518723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While the traditional approach was widely accepted for several years, some courts rejected the exceptions long ago and others are just getting started.</a:t>
            </a:r>
          </a:p>
          <a:p>
            <a:pPr lvl="1"/>
            <a:r>
              <a:rPr lang="en-US" sz="2000" i="1" dirty="0"/>
              <a:t>United States v. Rowe</a:t>
            </a:r>
            <a:r>
              <a:rPr lang="en-US" sz="2000" dirty="0"/>
              <a:t>, 96 F.3d 1294 (9</a:t>
            </a:r>
            <a:r>
              <a:rPr lang="en-US" sz="2000" baseline="30000" dirty="0"/>
              <a:t>th</a:t>
            </a:r>
            <a:r>
              <a:rPr lang="en-US" sz="2000" dirty="0"/>
              <a:t> Cir. 1996) (holding attorney-client privilege existed where associates undertook an investigation on behalf of the firm in anticipation of litigation</a:t>
            </a:r>
            <a:r>
              <a:rPr lang="en-US" sz="2000" dirty="0" smtClean="0"/>
              <a:t>)</a:t>
            </a:r>
            <a:endParaRPr lang="en-US" sz="2000" dirty="0"/>
          </a:p>
          <a:p>
            <a:pPr lvl="1"/>
            <a:r>
              <a:rPr lang="en-US" sz="2000" i="1" dirty="0" err="1"/>
              <a:t>Garvy</a:t>
            </a:r>
            <a:r>
              <a:rPr lang="en-US" sz="2000" i="1" dirty="0"/>
              <a:t> v. </a:t>
            </a:r>
            <a:r>
              <a:rPr lang="en-US" sz="2000" i="1" dirty="0" err="1"/>
              <a:t>Seyfarth</a:t>
            </a:r>
            <a:r>
              <a:rPr lang="en-US" sz="2000" i="1" dirty="0"/>
              <a:t> Shaw LLP</a:t>
            </a:r>
            <a:r>
              <a:rPr lang="en-US" sz="2000" dirty="0"/>
              <a:t>, 966 N.E.2d 523 (Ill. App. Ct. 2012) (holding fiduciary exception does not apply to advice about personal liability of or in anticipation of litigation against the fiduciary</a:t>
            </a:r>
            <a:r>
              <a:rPr lang="en-US" sz="2000" dirty="0" smtClean="0"/>
              <a:t>)</a:t>
            </a:r>
            <a:endParaRPr lang="en-US" sz="2000" dirty="0"/>
          </a:p>
          <a:p>
            <a:pPr lvl="1"/>
            <a:r>
              <a:rPr lang="en-US" sz="2000" i="1" dirty="0"/>
              <a:t>Tattletale Alarm Systems, Inc. v. Calfee, Halter &amp; Griswold, LLP</a:t>
            </a:r>
            <a:r>
              <a:rPr lang="en-US" sz="2000" dirty="0"/>
              <a:t>, 2011 WL 382627 (S.D. Ohio Feb. 3, 2011) (rejecting the notion that a plaintiff will be “functionally unable to prove negligence” without access to intrafirm loss prevention communications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4798374"/>
      </p:ext>
    </p:extLst>
  </p:cSld>
  <p:clrMapOvr>
    <a:masterClrMapping/>
  </p:clrMapOvr>
</p:sld>
</file>

<file path=ppt/slides/slide18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modern approach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intrafirm </a:t>
            </a:r>
            <a:r>
              <a:rPr lang="en-US" dirty="0"/>
              <a:t>privilege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291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general trend is moving away from the </a:t>
            </a:r>
            <a:r>
              <a:rPr lang="en-US" dirty="0" smtClean="0"/>
              <a:t>Federal </a:t>
            </a:r>
            <a:r>
              <a:rPr lang="en-US" dirty="0"/>
              <a:t>rule that no privilege attaches. Daniel </a:t>
            </a:r>
            <a:r>
              <a:rPr lang="en-US" dirty="0" err="1"/>
              <a:t>Hirotsu</a:t>
            </a:r>
            <a:r>
              <a:rPr lang="en-US" dirty="0"/>
              <a:t> </a:t>
            </a:r>
            <a:r>
              <a:rPr lang="en-US" dirty="0" err="1"/>
              <a:t>Woofter</a:t>
            </a:r>
            <a:r>
              <a:rPr lang="en-US" dirty="0"/>
              <a:t>, </a:t>
            </a:r>
            <a:r>
              <a:rPr lang="en-US" i="1" dirty="0"/>
              <a:t>The "Attorney-Law Firm" Privilege: Protecting Intra-Firm Communications Regarding A Current Client's Potential Malpractice Claim</a:t>
            </a:r>
            <a:r>
              <a:rPr lang="en-US" dirty="0"/>
              <a:t>, 27 Geo. J. Legal Ethics 987, 996 (2014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Two general tests have arisen from state courts:</a:t>
            </a:r>
          </a:p>
          <a:p>
            <a:pPr lvl="1"/>
            <a:r>
              <a:rPr lang="en-US" i="1" dirty="0"/>
              <a:t>RFF Partnership, LP v. Burns &amp; Levinson, LLP.,</a:t>
            </a:r>
            <a:r>
              <a:rPr lang="en-US" dirty="0"/>
              <a:t>991 N.E.2d 1066 (Mass. 2013</a:t>
            </a:r>
            <a:r>
              <a:rPr lang="en-US" dirty="0" smtClean="0"/>
              <a:t>); and</a:t>
            </a:r>
            <a:endParaRPr lang="en-US" dirty="0"/>
          </a:p>
          <a:p>
            <a:pPr lvl="1"/>
            <a:r>
              <a:rPr lang="en-US" i="1" dirty="0"/>
              <a:t>St. Simons Waterfront, LLC v. Hunter, Maclean, </a:t>
            </a:r>
            <a:r>
              <a:rPr lang="en-US" i="1" dirty="0" err="1"/>
              <a:t>Exley</a:t>
            </a:r>
            <a:r>
              <a:rPr lang="en-US" i="1" dirty="0"/>
              <a:t> &amp; Dunn, P.C.,</a:t>
            </a:r>
            <a:r>
              <a:rPr lang="en-US" dirty="0"/>
              <a:t> </a:t>
            </a:r>
            <a:r>
              <a:rPr lang="nb-NO" dirty="0"/>
              <a:t>746 S.E.2d 98 (Ga. 2013).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67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RFF Partnership, LP v. Burns &amp; Levinson </a:t>
            </a:r>
            <a:r>
              <a:rPr lang="en-US" dirty="0"/>
              <a:t>(Facts)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RFF hired B&amp;L to assist in $1.4 million commercial loan secured by first mortgage on piece of property and later foreclosing on the </a:t>
            </a:r>
            <a:r>
              <a:rPr lang="en-US" dirty="0" smtClean="0"/>
              <a:t>property </a:t>
            </a:r>
            <a:endParaRPr lang="en-US" dirty="0"/>
          </a:p>
          <a:p>
            <a:r>
              <a:rPr lang="en-US" dirty="0"/>
              <a:t>Dispute arose over whether RFF’s mortgage was actually first </a:t>
            </a:r>
            <a:r>
              <a:rPr lang="en-US" dirty="0" smtClean="0"/>
              <a:t>mortgage</a:t>
            </a:r>
            <a:endParaRPr lang="en-US" dirty="0"/>
          </a:p>
          <a:p>
            <a:r>
              <a:rPr lang="en-US" dirty="0"/>
              <a:t>While still representing RFF, B&amp;L was threatened with litigation relating to the commercial loan by another law firm representing RFF.  Attorneys involved in the initial commercial loan consulted with B&amp;L’s in-house </a:t>
            </a:r>
            <a:r>
              <a:rPr lang="en-US" dirty="0" smtClean="0"/>
              <a:t>attorney</a:t>
            </a:r>
            <a:endParaRPr lang="en-US" dirty="0"/>
          </a:p>
          <a:p>
            <a:r>
              <a:rPr lang="en-US" dirty="0"/>
              <a:t>When litigation eventually commenced, RFF sought communications arguing that court should follow “federal” </a:t>
            </a:r>
            <a:r>
              <a:rPr lang="en-US" dirty="0" smtClean="0"/>
              <a:t>rule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start with a hypothetical…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Junior attorney is concerned that he has possibly made a serious </a:t>
            </a:r>
            <a:r>
              <a:rPr lang="en-US" dirty="0" smtClean="0"/>
              <a:t>mistake</a:t>
            </a:r>
            <a:endParaRPr lang="en-US" dirty="0"/>
          </a:p>
          <a:p>
            <a:r>
              <a:rPr lang="en-US" dirty="0"/>
              <a:t>Approaches senior attorney who has the client relationship, but only a small role on the </a:t>
            </a:r>
            <a:r>
              <a:rPr lang="en-US" dirty="0" smtClean="0"/>
              <a:t>case</a:t>
            </a:r>
            <a:endParaRPr lang="en-US" dirty="0"/>
          </a:p>
          <a:p>
            <a:r>
              <a:rPr lang="en-US" dirty="0"/>
              <a:t>He asks the question, “Was this malpractice?”</a:t>
            </a:r>
          </a:p>
          <a:p>
            <a:endParaRPr lang="en-US" dirty="0"/>
          </a:p>
          <a:p>
            <a:r>
              <a:rPr lang="en-US" b="1" dirty="0"/>
              <a:t>Is that communication privileged?</a:t>
            </a:r>
          </a:p>
        </p:txBody>
      </p:sp>
    </p:spTree>
    <p:extLst>
      <p:ext uri="{BB962C8B-B14F-4D97-AF65-F5344CB8AC3E}">
        <p14:creationId xmlns:p14="http://schemas.microsoft.com/office/powerpoint/2010/main" val="3389480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RFF Partnership, LP v. Burns &amp; Levinson </a:t>
            </a:r>
            <a:r>
              <a:rPr lang="en-US" dirty="0"/>
              <a:t>(Holding)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Court rejected federal rule because it was a “flawed interpretation of the rules” that encouraged “attorneys to withdraw or disclose a poorly understood potential conflict” before seeking any </a:t>
            </a:r>
            <a:r>
              <a:rPr lang="en-US" dirty="0" smtClean="0"/>
              <a:t>advice</a:t>
            </a:r>
            <a:endParaRPr lang="en-US" dirty="0"/>
          </a:p>
          <a:p>
            <a:r>
              <a:rPr lang="en-US" dirty="0"/>
              <a:t>Concluded that privilege existed when:</a:t>
            </a:r>
          </a:p>
          <a:p>
            <a:pPr lvl="1"/>
            <a:r>
              <a:rPr lang="en-US" dirty="0"/>
              <a:t>(1) the law firm has designated an attorney or attorneys within the firm to represent the firm as in-house or ethics </a:t>
            </a:r>
            <a:r>
              <a:rPr lang="en-US" dirty="0" smtClean="0"/>
              <a:t>counsel; </a:t>
            </a:r>
            <a:endParaRPr lang="en-US" dirty="0"/>
          </a:p>
          <a:p>
            <a:pPr lvl="1"/>
            <a:r>
              <a:rPr lang="en-US" dirty="0"/>
              <a:t>(2) the in-house counsel has not performed any work on the client matter at issue or a substantially related </a:t>
            </a:r>
            <a:r>
              <a:rPr lang="en-US" dirty="0" smtClean="0"/>
              <a:t>matter; </a:t>
            </a:r>
            <a:endParaRPr lang="en-US" dirty="0"/>
          </a:p>
          <a:p>
            <a:pPr lvl="1"/>
            <a:r>
              <a:rPr lang="en-US" dirty="0"/>
              <a:t>(3) the time spent by the attorneys in these communications with the in-house counsel is not billed to a </a:t>
            </a:r>
            <a:r>
              <a:rPr lang="en-US" dirty="0" smtClean="0"/>
              <a:t>client; </a:t>
            </a:r>
            <a:r>
              <a:rPr lang="en-US" dirty="0"/>
              <a:t>and </a:t>
            </a:r>
          </a:p>
          <a:p>
            <a:pPr lvl="1"/>
            <a:r>
              <a:rPr lang="en-US" dirty="0"/>
              <a:t>(4) the communications are made in confidence and kept confidential.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St. Simons Waterfront, LLC v. Hunter, Maclean, </a:t>
            </a:r>
            <a:r>
              <a:rPr lang="en-US" i="1" dirty="0" err="1"/>
              <a:t>Exley</a:t>
            </a:r>
            <a:r>
              <a:rPr lang="en-US" i="1" dirty="0"/>
              <a:t> &amp; Dunn, P.C. </a:t>
            </a:r>
            <a:r>
              <a:rPr lang="en-US" dirty="0"/>
              <a:t>(Facts)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SSW hired Hunter to draft purchase contract for condo development.  Several purchasers later rescinded on contract due to defects in the purchase </a:t>
            </a:r>
            <a:r>
              <a:rPr lang="en-US" dirty="0" smtClean="0"/>
              <a:t>contract</a:t>
            </a:r>
            <a:endParaRPr lang="en-US" dirty="0"/>
          </a:p>
          <a:p>
            <a:r>
              <a:rPr lang="en-US" dirty="0"/>
              <a:t>SSW informed Hunter it thought Hunter’s work was responsible, but Hunter continued to represent SSW while finding replacement </a:t>
            </a:r>
            <a:r>
              <a:rPr lang="en-US" dirty="0" smtClean="0"/>
              <a:t>counsel</a:t>
            </a:r>
            <a:endParaRPr lang="en-US" dirty="0"/>
          </a:p>
          <a:p>
            <a:r>
              <a:rPr lang="en-US" dirty="0"/>
              <a:t>Hunter’s in-house counsel interviewed attorneys on the </a:t>
            </a:r>
            <a:r>
              <a:rPr lang="en-US" dirty="0" smtClean="0"/>
              <a:t>matter </a:t>
            </a:r>
            <a:endParaRPr lang="en-US" dirty="0"/>
          </a:p>
          <a:p>
            <a:r>
              <a:rPr lang="en-US" dirty="0"/>
              <a:t>SSW sued and sought depositions of attorneys and internal </a:t>
            </a:r>
            <a:r>
              <a:rPr lang="en-US" dirty="0" smtClean="0"/>
              <a:t>communications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St. Simons Waterfront, LLC v. Hunter, Maclean, </a:t>
            </a:r>
            <a:r>
              <a:rPr lang="en-US" i="1" dirty="0" err="1"/>
              <a:t>Exley</a:t>
            </a:r>
            <a:r>
              <a:rPr lang="en-US" i="1" dirty="0"/>
              <a:t> &amp; Dunn, P.C. </a:t>
            </a:r>
            <a:r>
              <a:rPr lang="en-US" dirty="0"/>
              <a:t>(Holding)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Privilege exists when:</a:t>
            </a:r>
          </a:p>
          <a:p>
            <a:pPr lvl="1"/>
            <a:r>
              <a:rPr lang="en-US" sz="2300" dirty="0"/>
              <a:t>(1)  there is a genuine attorney-client relationship between the firm's lawyers and in-house </a:t>
            </a:r>
            <a:r>
              <a:rPr lang="en-US" sz="2300" dirty="0" smtClean="0"/>
              <a:t>counsel;</a:t>
            </a:r>
            <a:endParaRPr lang="en-US" sz="2300" dirty="0"/>
          </a:p>
          <a:p>
            <a:pPr lvl="2"/>
            <a:r>
              <a:rPr lang="en-US" dirty="0"/>
              <a:t>The more formal the position held by in-house counsel, the </a:t>
            </a:r>
            <a:r>
              <a:rPr lang="en-US" dirty="0" smtClean="0"/>
              <a:t>better</a:t>
            </a:r>
            <a:endParaRPr lang="en-US" dirty="0"/>
          </a:p>
          <a:p>
            <a:pPr lvl="1"/>
            <a:r>
              <a:rPr lang="en-US" sz="2300" dirty="0"/>
              <a:t>(2) the communications in question were intended to advance the firm's interests in limiting exposure to liability rather than the client's interests in obtaining sound legal </a:t>
            </a:r>
            <a:r>
              <a:rPr lang="en-US" sz="2300" dirty="0" smtClean="0"/>
              <a:t>representation;</a:t>
            </a:r>
            <a:endParaRPr lang="en-US" sz="2300" dirty="0"/>
          </a:p>
          <a:p>
            <a:pPr lvl="1"/>
            <a:r>
              <a:rPr lang="en-US" sz="2300" dirty="0"/>
              <a:t>(3) the communications were conducted and maintained in </a:t>
            </a:r>
            <a:r>
              <a:rPr lang="en-US" sz="2300" dirty="0" smtClean="0"/>
              <a:t>confidence; and</a:t>
            </a:r>
            <a:endParaRPr lang="en-US" sz="2300" dirty="0"/>
          </a:p>
          <a:p>
            <a:pPr lvl="1"/>
            <a:r>
              <a:rPr lang="en-US" sz="2300" dirty="0"/>
              <a:t>(4) no exception to the privilege </a:t>
            </a:r>
            <a:r>
              <a:rPr lang="en-US" sz="2300" dirty="0" smtClean="0"/>
              <a:t>applies.</a:t>
            </a:r>
            <a:endParaRPr lang="en-US" sz="23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by other courts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Several courts have concluded that because statute governs whether attorney-client privilege attaches, privilege exists so long as the statutory requirements are </a:t>
            </a:r>
            <a:r>
              <a:rPr lang="en-US" dirty="0" smtClean="0"/>
              <a:t>met</a:t>
            </a:r>
            <a:endParaRPr lang="en-US" dirty="0"/>
          </a:p>
          <a:p>
            <a:pPr lvl="1"/>
            <a:r>
              <a:rPr lang="en-US" sz="2300" i="1" dirty="0"/>
              <a:t>Palmer v. Superior Court</a:t>
            </a:r>
            <a:r>
              <a:rPr lang="en-US" sz="2300" dirty="0"/>
              <a:t>, 180 Cal. </a:t>
            </a:r>
            <a:r>
              <a:rPr lang="en-US" sz="2300" dirty="0" err="1"/>
              <a:t>Rptr</a:t>
            </a:r>
            <a:r>
              <a:rPr lang="en-US" sz="2300" dirty="0"/>
              <a:t>. 3d 620, 634 (Cal. App. 2014) (“in the absence of a statutory exception, the Firm's ethical duties to its client do not trump assertion of the privilege here”)</a:t>
            </a:r>
            <a:endParaRPr lang="en-US" sz="2300" i="1" dirty="0"/>
          </a:p>
          <a:p>
            <a:pPr lvl="1"/>
            <a:r>
              <a:rPr lang="en-US" sz="2300" i="1" dirty="0"/>
              <a:t>Crimson Trace Corp. v. Davis Wright </a:t>
            </a:r>
            <a:r>
              <a:rPr lang="en-US" sz="2300" i="1" dirty="0" err="1"/>
              <a:t>Tremaine</a:t>
            </a:r>
            <a:r>
              <a:rPr lang="en-US" sz="2300" i="1" dirty="0"/>
              <a:t> LLP</a:t>
            </a:r>
            <a:r>
              <a:rPr lang="en-US" sz="2300" dirty="0"/>
              <a:t>, 326 P.3d 1181, 1189 (Or. 2014) (concluding attorney-client privilege applied to intrafirm communications when statutory conditions were met</a:t>
            </a:r>
            <a:r>
              <a:rPr lang="en-US" sz="2300" dirty="0" smtClean="0"/>
              <a:t>)</a:t>
            </a:r>
            <a:endParaRPr lang="en-US" sz="23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modern trend in Minnesota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State and federal district courts in Minnesota have issued decisions adopting the four-part test adopted in </a:t>
            </a:r>
            <a:r>
              <a:rPr lang="en-US" i="1" dirty="0"/>
              <a:t>RFF</a:t>
            </a:r>
            <a:endParaRPr lang="en-US" dirty="0"/>
          </a:p>
          <a:p>
            <a:r>
              <a:rPr lang="en-US" i="1" dirty="0" err="1"/>
              <a:t>Coloplast</a:t>
            </a:r>
            <a:r>
              <a:rPr lang="en-US" i="1" dirty="0"/>
              <a:t> A/S &amp; </a:t>
            </a:r>
            <a:r>
              <a:rPr lang="en-US" i="1" dirty="0" err="1"/>
              <a:t>Coloplast</a:t>
            </a:r>
            <a:r>
              <a:rPr lang="en-US" i="1" dirty="0"/>
              <a:t> Corp. v. Spell </a:t>
            </a:r>
            <a:r>
              <a:rPr lang="en-US" i="1" dirty="0" err="1"/>
              <a:t>Pless</a:t>
            </a:r>
            <a:r>
              <a:rPr lang="en-US" i="1" dirty="0"/>
              <a:t> </a:t>
            </a:r>
            <a:r>
              <a:rPr lang="en-US" i="1" dirty="0" err="1"/>
              <a:t>Sauro</a:t>
            </a:r>
            <a:r>
              <a:rPr lang="en-US" i="1" dirty="0"/>
              <a:t>, P.C.</a:t>
            </a:r>
            <a:r>
              <a:rPr lang="en-US" dirty="0"/>
              <a:t>, Civ. No. 27-CV-12-1261 (Minn. Dist. Ct. Nov. 22, 2013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i="1" dirty="0"/>
              <a:t>JJ </a:t>
            </a:r>
            <a:r>
              <a:rPr lang="en-US" i="1" dirty="0" err="1"/>
              <a:t>Holand</a:t>
            </a:r>
            <a:r>
              <a:rPr lang="en-US" i="1" dirty="0"/>
              <a:t>, Ltd. v. </a:t>
            </a:r>
            <a:r>
              <a:rPr lang="en-US" i="1" dirty="0" err="1"/>
              <a:t>Fredrikson</a:t>
            </a:r>
            <a:r>
              <a:rPr lang="en-US" i="1" dirty="0"/>
              <a:t> &amp; Byron, P.A.</a:t>
            </a:r>
            <a:r>
              <a:rPr lang="en-US" dirty="0"/>
              <a:t>, No. 12-3064 ADM/TML (D. Minn. July 17, 2014), </a:t>
            </a:r>
            <a:r>
              <a:rPr lang="en-US" i="1" dirty="0" err="1"/>
              <a:t>aff’d</a:t>
            </a:r>
            <a:r>
              <a:rPr lang="en-US" i="1" dirty="0"/>
              <a:t> JJ </a:t>
            </a:r>
            <a:r>
              <a:rPr lang="en-US" i="1" dirty="0" err="1"/>
              <a:t>Holand</a:t>
            </a:r>
            <a:r>
              <a:rPr lang="en-US" i="1" dirty="0"/>
              <a:t>, Ltd. v. </a:t>
            </a:r>
            <a:r>
              <a:rPr lang="en-US" i="1" dirty="0" err="1"/>
              <a:t>Fredrikson</a:t>
            </a:r>
            <a:r>
              <a:rPr lang="en-US" i="1" dirty="0"/>
              <a:t> &amp; Byron, P.A.</a:t>
            </a:r>
            <a:r>
              <a:rPr lang="en-US" dirty="0"/>
              <a:t>, 2014 WL 5307606 (D. Minn. Oct. 16, 2014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67183"/>
      </p:ext>
    </p:extLst>
  </p:cSld>
  <p:clrMapOvr>
    <a:masterClrMapping/>
  </p:clrMapOvr>
</p:sld>
</file>

<file path=ppt/slides/slide2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 variation on our hypothetical…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Junior attorney is concerned that he has possibly made a serious </a:t>
            </a:r>
            <a:r>
              <a:rPr lang="en-US" dirty="0" smtClean="0"/>
              <a:t>mistake</a:t>
            </a:r>
            <a:endParaRPr lang="en-US" dirty="0"/>
          </a:p>
          <a:p>
            <a:r>
              <a:rPr lang="en-US" dirty="0"/>
              <a:t>Attends a team meeting with three other attorneys working on the case and asks, “Was this malpractice</a:t>
            </a:r>
            <a:r>
              <a:rPr lang="en-US" dirty="0" smtClean="0"/>
              <a:t>?”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Is that communication privileged?</a:t>
            </a:r>
          </a:p>
        </p:txBody>
      </p:sp>
    </p:spTree>
    <p:extLst>
      <p:ext uri="{BB962C8B-B14F-4D97-AF65-F5344CB8AC3E}">
        <p14:creationId xmlns:p14="http://schemas.microsoft.com/office/powerpoint/2010/main" val="112502645"/>
      </p:ext>
    </p:extLst>
  </p:cSld>
  <p:clrMapOvr>
    <a:masterClrMapping/>
  </p:clrMapOvr>
</p:sld>
</file>

<file path=ppt/slides/slide2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hypothetical…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Junior attorney is concerned that she has possibly made a serious </a:t>
            </a:r>
            <a:r>
              <a:rPr lang="en-US" dirty="0" smtClean="0"/>
              <a:t>mistake </a:t>
            </a:r>
            <a:endParaRPr lang="en-US" dirty="0"/>
          </a:p>
          <a:p>
            <a:r>
              <a:rPr lang="en-US" dirty="0"/>
              <a:t>Approaches the firm’s ethics counsel, who has another attorney in her </a:t>
            </a:r>
            <a:r>
              <a:rPr lang="en-US" dirty="0" smtClean="0"/>
              <a:t>office</a:t>
            </a:r>
            <a:endParaRPr lang="en-US" dirty="0"/>
          </a:p>
          <a:p>
            <a:r>
              <a:rPr lang="en-US" dirty="0"/>
              <a:t>Ethics counsel invites the junior attorney in and all three discuss the </a:t>
            </a:r>
            <a:r>
              <a:rPr lang="en-US" dirty="0" smtClean="0"/>
              <a:t>situation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Is that communication privileged?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026828"/>
      </p:ext>
    </p:extLst>
  </p:cSld>
  <p:clrMapOvr>
    <a:masterClrMapping/>
  </p:clrMapOvr>
</p:sld>
</file>

<file path=ppt/slides/slide27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hypothetical…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Junior attorney is concerned that she has possibly made a serious </a:t>
            </a:r>
            <a:r>
              <a:rPr lang="en-US" dirty="0" smtClean="0"/>
              <a:t>mistake</a:t>
            </a:r>
            <a:endParaRPr lang="en-US" dirty="0"/>
          </a:p>
          <a:p>
            <a:r>
              <a:rPr lang="en-US" dirty="0"/>
              <a:t>The supervising attorney is not </a:t>
            </a:r>
            <a:r>
              <a:rPr lang="en-US" dirty="0" smtClean="0"/>
              <a:t>available</a:t>
            </a:r>
            <a:endParaRPr lang="en-US" dirty="0"/>
          </a:p>
          <a:p>
            <a:r>
              <a:rPr lang="en-US" dirty="0"/>
              <a:t>Junior attorney walks down the hall to discuss with a different attorney who is not on the </a:t>
            </a:r>
            <a:r>
              <a:rPr lang="en-US" dirty="0" smtClean="0"/>
              <a:t>case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Is that communication privileged?</a:t>
            </a:r>
          </a:p>
        </p:txBody>
      </p:sp>
    </p:spTree>
    <p:extLst>
      <p:ext uri="{BB962C8B-B14F-4D97-AF65-F5344CB8AC3E}">
        <p14:creationId xmlns:p14="http://schemas.microsoft.com/office/powerpoint/2010/main" val="1005719148"/>
      </p:ext>
    </p:extLst>
  </p:cSld>
  <p:clrMapOvr>
    <a:masterClrMapping/>
  </p:clrMapOvr>
</p:sld>
</file>

<file path=ppt/slides/slide28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Intrafirm communications are important for attorneys to meet their own ethical </a:t>
            </a:r>
            <a:r>
              <a:rPr lang="en-US" dirty="0" smtClean="0"/>
              <a:t>obligations</a:t>
            </a:r>
            <a:endParaRPr lang="en-US" dirty="0"/>
          </a:p>
          <a:p>
            <a:r>
              <a:rPr lang="en-US" dirty="0"/>
              <a:t>The modern trend is to permit protection of intrafirm communications under the attorney-client privilege, but often only when meeting certain </a:t>
            </a:r>
            <a:r>
              <a:rPr lang="en-US" dirty="0" smtClean="0"/>
              <a:t>criteria</a:t>
            </a:r>
            <a:endParaRPr lang="en-US" dirty="0"/>
          </a:p>
          <a:p>
            <a:r>
              <a:rPr lang="en-US" dirty="0"/>
              <a:t>Without certainty in case law in Minnesota, a series of practices make sense to reduce risk: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67183"/>
      </p:ext>
    </p:extLst>
  </p:cSld>
  <p:clrMapOvr>
    <a:masterClrMapping/>
  </p:clrMapOvr>
</p:sld>
</file>

<file path=ppt/slides/slide29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Seek advice from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right </a:t>
            </a:r>
            <a:r>
              <a:rPr lang="en-US" dirty="0"/>
              <a:t>person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Formalizing the role of firm in-house or ethics </a:t>
            </a:r>
            <a:r>
              <a:rPr lang="en-US" dirty="0" smtClean="0"/>
              <a:t>counsel</a:t>
            </a:r>
            <a:endParaRPr lang="en-US" dirty="0"/>
          </a:p>
          <a:p>
            <a:pPr lvl="1"/>
            <a:r>
              <a:rPr lang="en-US" dirty="0"/>
              <a:t>Designating “primary” and “backup” attorneys, and notifying the firm through writing</a:t>
            </a:r>
          </a:p>
          <a:p>
            <a:r>
              <a:rPr lang="en-US" dirty="0"/>
              <a:t>Consulting with an attorney not working on the case.</a:t>
            </a:r>
          </a:p>
          <a:p>
            <a:pPr lvl="1"/>
            <a:r>
              <a:rPr lang="en-US" dirty="0"/>
              <a:t>Avoid substantive discussions about the case that are unrelated to potential malpractice</a:t>
            </a:r>
          </a:p>
          <a:p>
            <a:r>
              <a:rPr lang="en-US" dirty="0"/>
              <a:t>Remember our </a:t>
            </a:r>
            <a:r>
              <a:rPr lang="en-US" dirty="0" smtClean="0"/>
              <a:t>hypotheticals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67183"/>
      </p:ext>
    </p:extLst>
  </p:cSld>
  <p:clrMapOvr>
    <a:masterClrMapping/>
  </p:clrMapOvr>
</p:sld>
</file>

<file path=ppt/slides/slide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</a:t>
            </a:r>
            <a:r>
              <a:rPr lang="en-US" dirty="0" smtClean="0"/>
              <a:t>presenters</a:t>
            </a:r>
            <a:endParaRPr lang="en-US" dirty="0"/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Aaron Mills Scott </a:t>
            </a:r>
            <a:r>
              <a:rPr lang="en-US" dirty="0" smtClean="0"/>
              <a:t>– Fox </a:t>
            </a:r>
            <a:r>
              <a:rPr lang="en-US" dirty="0"/>
              <a:t>Rothschild LLP</a:t>
            </a:r>
          </a:p>
          <a:p>
            <a:r>
              <a:rPr lang="en-US" b="1" dirty="0"/>
              <a:t>Peter Stiteler </a:t>
            </a:r>
            <a:r>
              <a:rPr lang="en-US" dirty="0" smtClean="0"/>
              <a:t>– Fox </a:t>
            </a:r>
            <a:r>
              <a:rPr lang="en-US" dirty="0"/>
              <a:t>Rothschild </a:t>
            </a:r>
            <a:r>
              <a:rPr lang="en-US" dirty="0" smtClean="0"/>
              <a:t>LLP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Fox merged with Oppenheimer Wolff &amp; Donnelly effective January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67183"/>
      </p:ext>
    </p:extLst>
  </p:cSld>
  <p:clrMapOvr>
    <a:masterClrMapping/>
  </p:clrMapOvr>
</p:sld>
</file>

<file path=ppt/slides/slide30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it truly confidential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intrafirm communication must be confidential to be </a:t>
            </a:r>
            <a:r>
              <a:rPr lang="en-US" dirty="0" smtClean="0"/>
              <a:t>privileged — take </a:t>
            </a:r>
            <a:r>
              <a:rPr lang="en-US" dirty="0"/>
              <a:t>appropriate steps to ensure it has the hallmarks of a privileged </a:t>
            </a:r>
            <a:r>
              <a:rPr lang="en-US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671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 not bill for the conversation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Billing client for conversation about whether malpractice has occurred removes privilege under </a:t>
            </a:r>
            <a:r>
              <a:rPr lang="en-US" i="1" dirty="0" smtClean="0"/>
              <a:t>RFF</a:t>
            </a:r>
            <a:endParaRPr lang="en-US" dirty="0"/>
          </a:p>
          <a:p>
            <a:r>
              <a:rPr lang="en-US" dirty="0"/>
              <a:t>Practically speaking, optics are </a:t>
            </a:r>
            <a:r>
              <a:rPr lang="en-US" dirty="0" smtClean="0"/>
              <a:t>terrible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 with outside counsel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attorneys in solo or small firm practice, these issues remain </a:t>
            </a:r>
            <a:r>
              <a:rPr lang="en-US" dirty="0" smtClean="0"/>
              <a:t>important</a:t>
            </a:r>
            <a:endParaRPr lang="en-US" dirty="0"/>
          </a:p>
          <a:p>
            <a:r>
              <a:rPr lang="en-US" dirty="0"/>
              <a:t>Consider establishing an ongoing relationship with an attorney to provide counsel on ethics issues and problematic </a:t>
            </a:r>
            <a:r>
              <a:rPr lang="en-US" dirty="0" smtClean="0"/>
              <a:t>matters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67183"/>
      </p:ext>
    </p:extLst>
  </p:cSld>
  <p:clrMapOvr>
    <a:masterClrMapping/>
  </p:clrMapOvr>
</p:sld>
</file>

<file path=ppt/slides/slide3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Contact your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malpractice </a:t>
            </a:r>
            <a:r>
              <a:rPr lang="en-US" dirty="0"/>
              <a:t>carrier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are concerned or uncertain about whether you have committed malpractice, call your carrier to discuss the situation</a:t>
            </a:r>
          </a:p>
          <a:p>
            <a:pPr lvl="1"/>
            <a:r>
              <a:rPr lang="en-US" dirty="0"/>
              <a:t>Claim Attorneys can provide an objective perspective and recommend next steps</a:t>
            </a:r>
          </a:p>
          <a:p>
            <a:pPr lvl="1"/>
            <a:r>
              <a:rPr lang="en-US" dirty="0"/>
              <a:t>If the situation is serious or otherwise complex, your carrier can hire outside counsel to thoroughly analyze the situation and advise on how to proceed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67183"/>
      </p:ext>
    </p:extLst>
  </p:cSld>
  <p:clrMapOvr>
    <a:masterClrMapping/>
  </p:clrMapOvr>
</p:sld>
</file>

<file path=ppt/slides/slide3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Contact the Office of Lawyers Professional Responsibility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Same-day advice is available by phone on </a:t>
            </a:r>
            <a:r>
              <a:rPr lang="en-US" i="1" dirty="0"/>
              <a:t>prospective</a:t>
            </a:r>
            <a:r>
              <a:rPr lang="en-US" dirty="0"/>
              <a:t> ethics </a:t>
            </a:r>
            <a:r>
              <a:rPr lang="en-US" dirty="0" smtClean="0"/>
              <a:t>issues — call </a:t>
            </a:r>
            <a:r>
              <a:rPr lang="en-US" dirty="0"/>
              <a:t>before you take the potentially problematic </a:t>
            </a:r>
            <a:r>
              <a:rPr lang="en-US" dirty="0" smtClean="0"/>
              <a:t>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67183"/>
      </p:ext>
    </p:extLst>
  </p:cSld>
  <p:clrMapOvr>
    <a:masterClrMapping/>
  </p:clrMapOvr>
</p:sld>
</file>

<file path=ppt/slides/slide3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>
          <a:xfrm>
            <a:off x="457200" y="2236205"/>
            <a:ext cx="8229600" cy="233579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We welcome you to submit questions for </a:t>
            </a:r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67183"/>
      </p:ext>
    </p:extLst>
  </p:cSld>
  <p:clrMapOvr>
    <a:masterClrMapping/>
  </p:clrMapOvr>
</p:sld>
</file>

<file path=ppt/slides/slide3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attending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Please feel free to contact us regarding this presentation and any related issues: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b="1" dirty="0"/>
              <a:t>Aaron Mills Scott, </a:t>
            </a:r>
            <a:r>
              <a:rPr lang="en-US" sz="2000" dirty="0">
                <a:hlinkClick r:id="rId2"/>
              </a:rPr>
              <a:t>ascott@foxrothschild.com</a:t>
            </a:r>
            <a:r>
              <a:rPr lang="en-US" sz="2000" dirty="0"/>
              <a:t>, 612-607-7556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b="1" dirty="0"/>
              <a:t>Peter Stiteler, </a:t>
            </a:r>
            <a:r>
              <a:rPr lang="en-US" sz="2000" dirty="0">
                <a:hlinkClick r:id="rId3"/>
              </a:rPr>
              <a:t>pstiteler@foxrothschild.com</a:t>
            </a:r>
            <a:r>
              <a:rPr lang="en-US" sz="2000" dirty="0"/>
              <a:t>, 612-607-7116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b="1" dirty="0"/>
              <a:t>Patricia Devoy, </a:t>
            </a:r>
            <a:r>
              <a:rPr lang="en-US" sz="2000" dirty="0">
                <a:hlinkClick r:id="rId4"/>
              </a:rPr>
              <a:t>pdevoy@mlmins.com</a:t>
            </a:r>
            <a:r>
              <a:rPr lang="en-US" sz="2000" dirty="0"/>
              <a:t>, 612-373-9664</a:t>
            </a:r>
          </a:p>
        </p:txBody>
      </p:sp>
    </p:spTree>
    <p:extLst>
      <p:ext uri="{BB962C8B-B14F-4D97-AF65-F5344CB8AC3E}">
        <p14:creationId xmlns:p14="http://schemas.microsoft.com/office/powerpoint/2010/main" val="3894767183"/>
      </p:ext>
    </p:extLst>
  </p:cSld>
  <p:clrMapOvr>
    <a:masterClrMapping/>
  </p:clrMapOvr>
</p:sld>
</file>

<file path=ppt/slides/slide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presenters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Patricia Devoy </a:t>
            </a:r>
            <a:r>
              <a:rPr lang="en-US" dirty="0"/>
              <a:t>– Claim Attorney, Minnesota Lawyers Mutual Insurance Company</a:t>
            </a:r>
          </a:p>
        </p:txBody>
      </p:sp>
    </p:spTree>
    <p:extLst>
      <p:ext uri="{BB962C8B-B14F-4D97-AF65-F5344CB8AC3E}">
        <p14:creationId xmlns:p14="http://schemas.microsoft.com/office/powerpoint/2010/main" val="3894767183"/>
      </p:ext>
    </p:extLst>
  </p:cSld>
  <p:clrMapOvr>
    <a:masterClrMapping/>
  </p:clrMapOvr>
</p:sld>
</file>

<file path=ppt/slides/slide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today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</a:t>
            </a:r>
            <a:r>
              <a:rPr lang="en-US" dirty="0"/>
              <a:t>where the </a:t>
            </a:r>
            <a:r>
              <a:rPr lang="en-US" dirty="0" smtClean="0"/>
              <a:t>intrafirm privilege </a:t>
            </a:r>
            <a:r>
              <a:rPr lang="en-US" dirty="0" smtClean="0"/>
              <a:t>ends — what </a:t>
            </a:r>
            <a:r>
              <a:rPr lang="en-US" dirty="0"/>
              <a:t>is inside the boundaries of privilege and what cannot be protected</a:t>
            </a:r>
          </a:p>
          <a:p>
            <a:r>
              <a:rPr lang="en-US" dirty="0"/>
              <a:t>Overview of developing case law and relevant ethical rules</a:t>
            </a:r>
          </a:p>
          <a:p>
            <a:r>
              <a:rPr lang="en-US" dirty="0"/>
              <a:t>Guidance on practices to reduce risk</a:t>
            </a:r>
          </a:p>
        </p:txBody>
      </p:sp>
    </p:spTree>
    <p:extLst>
      <p:ext uri="{BB962C8B-B14F-4D97-AF65-F5344CB8AC3E}">
        <p14:creationId xmlns:p14="http://schemas.microsoft.com/office/powerpoint/2010/main" val="3894767183"/>
      </p:ext>
    </p:extLst>
  </p:cSld>
  <p:clrMapOvr>
    <a:masterClrMapping/>
  </p:clrMapOvr>
</p:sld>
</file>

<file path=ppt/slides/slide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things go wrong?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Admissions by attorneys to </a:t>
            </a:r>
            <a:r>
              <a:rPr lang="en-US" dirty="0" smtClean="0"/>
              <a:t>errors — how </a:t>
            </a:r>
            <a:r>
              <a:rPr lang="en-US" dirty="0"/>
              <a:t>unhelpful?</a:t>
            </a:r>
          </a:p>
          <a:p>
            <a:pPr lvl="1"/>
            <a:r>
              <a:rPr lang="en-US" dirty="0"/>
              <a:t>Many attorneys are quick to disclose perceived errors to clients </a:t>
            </a:r>
          </a:p>
          <a:p>
            <a:pPr lvl="2"/>
            <a:r>
              <a:rPr lang="en-US" dirty="0"/>
              <a:t>Attorneys want to demonstrate honesty to minimize damage to relationship and avoid a malpractice suit</a:t>
            </a:r>
          </a:p>
          <a:p>
            <a:pPr lvl="1"/>
            <a:r>
              <a:rPr lang="en-US" dirty="0"/>
              <a:t>What if the attorney did not actually make an error?</a:t>
            </a:r>
          </a:p>
          <a:p>
            <a:pPr lvl="2"/>
            <a:r>
              <a:rPr lang="en-US" dirty="0"/>
              <a:t>Some attorneys disclose perceived errors either before completing the analysis, or after completing an incorrect analysis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67183"/>
      </p:ext>
    </p:extLst>
  </p:cSld>
  <p:clrMapOvr>
    <a:masterClrMapping/>
  </p:clrMapOvr>
</p:sld>
</file>

<file path=ppt/slides/slide7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things go wrong?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those admissions are in communications that the attorney thought were privileged?</a:t>
            </a:r>
          </a:p>
          <a:p>
            <a:pPr lvl="1"/>
            <a:r>
              <a:rPr lang="en-US" dirty="0"/>
              <a:t>Think back to our hypothetical</a:t>
            </a:r>
          </a:p>
        </p:txBody>
      </p:sp>
    </p:spTree>
    <p:extLst>
      <p:ext uri="{BB962C8B-B14F-4D97-AF65-F5344CB8AC3E}">
        <p14:creationId xmlns:p14="http://schemas.microsoft.com/office/powerpoint/2010/main" val="3136281748"/>
      </p:ext>
    </p:extLst>
  </p:cSld>
  <p:clrMapOvr>
    <a:masterClrMapping/>
  </p:clrMapOvr>
</p:sld>
</file>

<file path=ppt/slides/slide8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ethical obligation to care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While attorneys are naturally interested in protecting communications as privileged, the intrafirm privilege ultimately benefits </a:t>
            </a:r>
            <a:r>
              <a:rPr lang="en-US" sz="2400" dirty="0" smtClean="0"/>
              <a:t>clients</a:t>
            </a:r>
            <a:endParaRPr lang="en-US" sz="2400" dirty="0"/>
          </a:p>
          <a:p>
            <a:r>
              <a:rPr lang="en-US" sz="2400" dirty="0" smtClean="0"/>
              <a:t>Consider the Rules of Professional Conduct, such as Rule 1.1 (Competence) and 1.3 (Diligence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r>
              <a:rPr lang="en-US" sz="2400" dirty="0" smtClean="0"/>
              <a:t>Rule </a:t>
            </a:r>
            <a:r>
              <a:rPr lang="en-US" sz="2400" dirty="0"/>
              <a:t>1.4(a)(3) – keep the client reasonably informed about the status of a </a:t>
            </a:r>
            <a:r>
              <a:rPr lang="en-US" sz="2400" dirty="0" smtClean="0"/>
              <a:t>matter</a:t>
            </a:r>
            <a:endParaRPr lang="en-US" sz="2400" dirty="0"/>
          </a:p>
          <a:p>
            <a:r>
              <a:rPr lang="en-US" sz="2400" dirty="0"/>
              <a:t>Rule 1.4(b) – explain the matter to the extent reasonably necessary to permit the client to make informed decisions regarding the </a:t>
            </a:r>
            <a:r>
              <a:rPr lang="en-US" sz="2400" dirty="0" smtClean="0"/>
              <a:t>representation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67183"/>
      </p:ext>
    </p:extLst>
  </p:cSld>
  <p:clrMapOvr>
    <a:masterClrMapping/>
  </p:clrMapOvr>
</p:sld>
</file>

<file path=ppt/slides/slide9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ethical obligation to care</a:t>
            </a: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Rule 1.6(b</a:t>
            </a:r>
            <a:r>
              <a:rPr lang="en-US" sz="2200" dirty="0"/>
              <a:t>)(7</a:t>
            </a:r>
            <a:r>
              <a:rPr lang="en-US" sz="2200" dirty="0" smtClean="0"/>
              <a:t>) – a </a:t>
            </a:r>
            <a:r>
              <a:rPr lang="en-US" sz="2200" dirty="0"/>
              <a:t>lawyer may reveal “information relating to the representation of a client if . . . The lawyer reasonably believes the disclosure is necessary to secure legal advice about the lawyer’s compliance with these rules</a:t>
            </a:r>
            <a:r>
              <a:rPr lang="en-US" sz="2200" dirty="0" smtClean="0"/>
              <a:t>.”</a:t>
            </a:r>
          </a:p>
          <a:p>
            <a:r>
              <a:rPr lang="en-US" sz="2200" dirty="0" smtClean="0"/>
              <a:t>The </a:t>
            </a:r>
            <a:r>
              <a:rPr lang="en-US" sz="2200" dirty="0"/>
              <a:t>intrafirm privilege encourages:</a:t>
            </a:r>
          </a:p>
          <a:p>
            <a:pPr lvl="1"/>
            <a:r>
              <a:rPr lang="en-US" sz="2000" dirty="0"/>
              <a:t>Seeking early advice</a:t>
            </a:r>
          </a:p>
          <a:p>
            <a:pPr lvl="1"/>
            <a:r>
              <a:rPr lang="en-US" sz="2000" dirty="0"/>
              <a:t>Correction of mistakes if possible</a:t>
            </a:r>
          </a:p>
          <a:p>
            <a:pPr lvl="1"/>
            <a:r>
              <a:rPr lang="en-US" sz="2000" dirty="0"/>
              <a:t>Internal investigation</a:t>
            </a:r>
          </a:p>
          <a:p>
            <a:pPr lvl="1"/>
            <a:r>
              <a:rPr lang="en-US" sz="2000" dirty="0"/>
              <a:t>Firm in-house counsel role, promoting compliance</a:t>
            </a:r>
          </a:p>
          <a:p>
            <a:r>
              <a:rPr lang="en-US" sz="2200" dirty="0"/>
              <a:t>Elizabeth Chambliss, </a:t>
            </a:r>
            <a:r>
              <a:rPr lang="en-US" sz="2200" i="1" dirty="0"/>
              <a:t>The Scope of In-Firm Privilege</a:t>
            </a:r>
            <a:r>
              <a:rPr lang="en-US" sz="2200" dirty="0"/>
              <a:t>, 80 Notre Dame L. Rev. 1721, 1724 (2005)</a:t>
            </a:r>
          </a:p>
        </p:txBody>
      </p:sp>
    </p:spTree>
    <p:extLst>
      <p:ext uri="{BB962C8B-B14F-4D97-AF65-F5344CB8AC3E}">
        <p14:creationId xmlns:p14="http://schemas.microsoft.com/office/powerpoint/2010/main" val="389476718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
  </Template>
  <TotalTime>0</TotalTime>
  <Words>2356</Words>
  <Application>Microsoft Office PowerPoint</Application>
  <PresentationFormat>On-screen Show (4:3)</PresentationFormat>
  <Paragraphs>187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Blank</vt:lpstr>
      <vt:lpstr>PowerPoint Presentation</vt:lpstr>
      <vt:lpstr>Let’s start with a hypothetical…</vt:lpstr>
      <vt:lpstr>Your presenters</vt:lpstr>
      <vt:lpstr>Your presenters</vt:lpstr>
      <vt:lpstr>Goals for today</vt:lpstr>
      <vt:lpstr>What if things go wrong?</vt:lpstr>
      <vt:lpstr>What if things go wrong?</vt:lpstr>
      <vt:lpstr>The ethical obligation to care</vt:lpstr>
      <vt:lpstr>The ethical obligation to care</vt:lpstr>
      <vt:lpstr>The traditional approach to intrafirm privilege</vt:lpstr>
      <vt:lpstr>The traditional approach to intrafirm privilege</vt:lpstr>
      <vt:lpstr>The traditional approach to intrafirm privilege</vt:lpstr>
      <vt:lpstr>The traditional approach to intrafirm privilege</vt:lpstr>
      <vt:lpstr>The traditional approach to intrafirm privilege</vt:lpstr>
      <vt:lpstr>The traditional approach to intrafirm privilege</vt:lpstr>
      <vt:lpstr>The traditional approach to intrafirm privilege</vt:lpstr>
      <vt:lpstr>Shifting course to  protect privilege</vt:lpstr>
      <vt:lpstr>The modern approach to  intrafirm privilege</vt:lpstr>
      <vt:lpstr>RFF Partnership, LP v. Burns &amp; Levinson (Facts)</vt:lpstr>
      <vt:lpstr>RFF Partnership, LP v. Burns &amp; Levinson (Holding)</vt:lpstr>
      <vt:lpstr>St. Simons Waterfront, LLC v. Hunter, Maclean, Exley &amp; Dunn, P.C. (Facts)</vt:lpstr>
      <vt:lpstr>St. Simons Waterfront, LLC v. Hunter, Maclean, Exley &amp; Dunn, P.C. (Holding)</vt:lpstr>
      <vt:lpstr>Approaches by other courts</vt:lpstr>
      <vt:lpstr>The modern trend in Minnesota</vt:lpstr>
      <vt:lpstr>A variation on our hypothetical…</vt:lpstr>
      <vt:lpstr>Another hypothetical…</vt:lpstr>
      <vt:lpstr>Last hypothetical…</vt:lpstr>
      <vt:lpstr>Takeaways</vt:lpstr>
      <vt:lpstr>Seek advice from the  right person</vt:lpstr>
      <vt:lpstr>Make it truly confidential</vt:lpstr>
      <vt:lpstr>Do not bill for the conversation</vt:lpstr>
      <vt:lpstr>Consult with outside counsel</vt:lpstr>
      <vt:lpstr>Contact your  malpractice carrier</vt:lpstr>
      <vt:lpstr>Contact the Office of Lawyers Professional Responsibility</vt:lpstr>
      <vt:lpstr>Questions?</vt:lpstr>
      <vt:lpstr>Thank you for attending</vt:lpstr>
    </vt:vector>
  </TitlesOfParts>
  <Company>
 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
  </dc:title>
  <dc:creator>
  </dc:creator>
  <cp:lastModifiedBy>
  </cp:lastModifiedBy>
  <cp:revision>1</cp:revision>
  <dcterms:modified xsi:type="dcterms:W3CDTF">2016-06-20T17:19:39Z</dcterms:modified>
</cp:coreProperties>
</file>