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56" r:id="rId2"/>
    <p:sldId id="278" r:id="rId3"/>
    <p:sldId id="282" r:id="rId4"/>
    <p:sldId id="257" r:id="rId5"/>
    <p:sldId id="259" r:id="rId6"/>
    <p:sldId id="260" r:id="rId7"/>
    <p:sldId id="279" r:id="rId8"/>
    <p:sldId id="262" r:id="rId9"/>
    <p:sldId id="263" r:id="rId10"/>
    <p:sldId id="264" r:id="rId11"/>
    <p:sldId id="266" r:id="rId12"/>
    <p:sldId id="268" r:id="rId13"/>
    <p:sldId id="280" r:id="rId14"/>
    <p:sldId id="267" r:id="rId15"/>
    <p:sldId id="269" r:id="rId16"/>
    <p:sldId id="281" r:id="rId17"/>
    <p:sldId id="285" r:id="rId18"/>
    <p:sldId id="270" r:id="rId19"/>
    <p:sldId id="289" r:id="rId20"/>
    <p:sldId id="271" r:id="rId21"/>
    <p:sldId id="284" r:id="rId22"/>
    <p:sldId id="272" r:id="rId23"/>
    <p:sldId id="273" r:id="rId24"/>
    <p:sldId id="283" r:id="rId25"/>
    <p:sldId id="274" r:id="rId26"/>
    <p:sldId id="275" r:id="rId27"/>
    <p:sldId id="276" r:id="rId28"/>
    <p:sldId id="286" r:id="rId29"/>
    <p:sldId id="277" r:id="rId30"/>
    <p:sldId id="287" r:id="rId31"/>
    <p:sldId id="288" r:id="rId32"/>
    <p:sldId id="25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9D39"/>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1"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2DC9E6-32A9-4843-B44D-A30A540B7770}" type="datetimeFigureOut">
              <a:rPr lang="en-US" smtClean="0"/>
              <a:t>4/29/2020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DDE21A-5CEC-415F-ADA0-AEC082BA671E}" type="slidenum">
              <a:rPr lang="en-US" smtClean="0"/>
              <a:t>‹#›</a:t>
            </a:fld>
            <a:endParaRPr lang="en-US"/>
          </a:p>
        </p:txBody>
      </p:sp>
    </p:spTree>
    <p:extLst>
      <p:ext uri="{BB962C8B-B14F-4D97-AF65-F5344CB8AC3E}">
        <p14:creationId xmlns:p14="http://schemas.microsoft.com/office/powerpoint/2010/main" val="583837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E64C3-5C84-4C7B-B8F8-D0976064EC16}" type="datetimeFigureOut">
              <a:rPr lang="en-US" smtClean="0"/>
              <a:t>4/29/2020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AE6AC-50A5-4698-BF66-04166D3EB940}" type="slidenum">
              <a:rPr lang="en-US" smtClean="0"/>
              <a:t>‹#›</a:t>
            </a:fld>
            <a:endParaRPr lang="en-US"/>
          </a:p>
        </p:txBody>
      </p:sp>
    </p:spTree>
    <p:extLst>
      <p:ext uri="{BB962C8B-B14F-4D97-AF65-F5344CB8AC3E}">
        <p14:creationId xmlns:p14="http://schemas.microsoft.com/office/powerpoint/2010/main" val="214322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 Name, Esq.</a:t>
            </a:r>
            <a:endParaRPr lang="en-US" dirty="0"/>
          </a:p>
        </p:txBody>
      </p:sp>
      <p:sp>
        <p:nvSpPr>
          <p:cNvPr id="4" name="Date Placeholder 3"/>
          <p:cNvSpPr>
            <a:spLocks noGrp="1"/>
          </p:cNvSpPr>
          <p:nvPr>
            <p:ph type="dt" sz="half" idx="10"/>
          </p:nvPr>
        </p:nvSpPr>
        <p:spPr/>
        <p:txBody>
          <a:bodyPr/>
          <a:lstStyle/>
          <a:p>
            <a:fld id="{232C3DD8-97D1-490C-9BDF-564552FF9517}" type="datetime1">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a:p>
        </p:txBody>
      </p:sp>
      <p:sp>
        <p:nvSpPr>
          <p:cNvPr id="7" name="Text Box 9"/>
          <p:cNvSpPr txBox="1">
            <a:spLocks noChangeArrowheads="1"/>
          </p:cNvSpPr>
          <p:nvPr userDrawn="1"/>
        </p:nvSpPr>
        <p:spPr bwMode="auto">
          <a:xfrm>
            <a:off x="7923213" y="6386041"/>
            <a:ext cx="2744787" cy="277812"/>
          </a:xfrm>
          <a:prstGeom prst="rect">
            <a:avLst/>
          </a:prstGeom>
          <a:noFill/>
          <a:ln>
            <a:noFill/>
          </a:ln>
          <a:effectLs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a:t>
            </a:r>
            <a:r>
              <a:rPr lang="en-US" sz="1200" dirty="0" smtClean="0">
                <a:solidFill>
                  <a:schemeClr val="bg1"/>
                </a:solidFill>
                <a:latin typeface="Calibri" charset="0"/>
                <a:cs typeface="Arial" charset="0"/>
              </a:rPr>
              <a:t>2020  </a:t>
            </a:r>
            <a:r>
              <a:rPr lang="en-US" sz="1200" dirty="0">
                <a:solidFill>
                  <a:schemeClr val="bg1"/>
                </a:solidFill>
                <a:latin typeface="Calibri" charset="0"/>
                <a:cs typeface="Arial" charset="0"/>
              </a:rPr>
              <a:t>Fox Rothschild</a:t>
            </a:r>
          </a:p>
        </p:txBody>
      </p:sp>
    </p:spTree>
    <p:extLst>
      <p:ext uri="{BB962C8B-B14F-4D97-AF65-F5344CB8AC3E}">
        <p14:creationId xmlns:p14="http://schemas.microsoft.com/office/powerpoint/2010/main" val="2244940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704921"/>
          </a:xfrm>
        </p:spPr>
        <p:txBody>
          <a:bodyPr/>
          <a:lstStyle>
            <a:lvl1pPr marL="0" indent="0">
              <a:buNone/>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p:txBody>
      </p:sp>
      <p:sp>
        <p:nvSpPr>
          <p:cNvPr id="4" name="Text Placeholder 3"/>
          <p:cNvSpPr>
            <a:spLocks noGrp="1"/>
          </p:cNvSpPr>
          <p:nvPr>
            <p:ph type="body" sz="half" idx="2"/>
          </p:nvPr>
        </p:nvSpPr>
        <p:spPr>
          <a:xfrm>
            <a:off x="839788" y="2057400"/>
            <a:ext cx="3932237" cy="3634946"/>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28A3D9-3067-4B75-90C8-82C32150153E}" type="datetime1">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258357757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9598" y="4750573"/>
            <a:ext cx="9793202" cy="533400"/>
          </a:xfrm>
        </p:spPr>
        <p:txBody>
          <a:bodyPr anchor="b">
            <a:normAutofit/>
          </a:bodyPr>
          <a:lstStyle>
            <a:lvl1pPr>
              <a:defRPr sz="2000"/>
            </a:lvl1pPr>
          </a:lstStyle>
          <a:p>
            <a:r>
              <a:rPr lang="en-US" smtClean="0"/>
              <a:t>Click to edit Master title style</a:t>
            </a:r>
            <a:endParaRPr lang="en-US" dirty="0"/>
          </a:p>
        </p:txBody>
      </p:sp>
      <p:sp>
        <p:nvSpPr>
          <p:cNvPr id="3" name="Picture Placeholder 2"/>
          <p:cNvSpPr>
            <a:spLocks noGrp="1"/>
          </p:cNvSpPr>
          <p:nvPr>
            <p:ph type="pic" idx="1"/>
          </p:nvPr>
        </p:nvSpPr>
        <p:spPr>
          <a:xfrm>
            <a:off x="1179598" y="402540"/>
            <a:ext cx="9793202" cy="4342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79598" y="5315230"/>
            <a:ext cx="9793202" cy="410067"/>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78FD28-84C5-4A4A-854B-7841095DA142}" type="datetime1">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114903334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1825625"/>
            <a:ext cx="10515600" cy="3866721"/>
          </a:xfrm>
        </p:spPr>
        <p:txBody>
          <a:bodyPr vert="horz"/>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826F08-8BF8-4B84-B32D-76D21C6F1B24}" type="datetime1">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332584072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318983"/>
          </a:xfrm>
        </p:spPr>
        <p:txBody>
          <a:bodyPr vert="eaVert"/>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318983"/>
          </a:xfrm>
        </p:spPr>
        <p:txBody>
          <a:bodyPr vert="horz"/>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20153D-D7B8-4B08-A460-5F17722AB218}" type="datetime1">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366145552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432822"/>
            <a:ext cx="10515600" cy="1719048"/>
          </a:xfrm>
        </p:spPr>
        <p:txBody>
          <a:bodyPr/>
          <a:lstStyle>
            <a:lvl1pPr algn="ctr">
              <a:defRPr sz="2800" baseline="0">
                <a:solidFill>
                  <a:srgbClr val="439D39"/>
                </a:solidFill>
                <a:latin typeface="Arial Black" panose="020B0A04020102020204" pitchFamily="34" charset="0"/>
                <a:cs typeface="Arial" panose="020B0604020202020204" pitchFamily="34" charset="0"/>
              </a:defRPr>
            </a:lvl1pPr>
          </a:lstStyle>
          <a:p>
            <a:r>
              <a:rPr lang="en-US" dirty="0" smtClean="0"/>
              <a:t>Contact Name, Esq.</a:t>
            </a:r>
            <a:br>
              <a:rPr lang="en-US" dirty="0" smtClean="0"/>
            </a:br>
            <a:r>
              <a:rPr lang="en-US" dirty="0" smtClean="0"/>
              <a:t>###.###.####</a:t>
            </a:r>
            <a:br>
              <a:rPr lang="en-US" dirty="0" smtClean="0"/>
            </a:br>
            <a:r>
              <a:rPr lang="en-US" dirty="0" smtClean="0"/>
              <a:t>name@foxrothschild.com</a:t>
            </a:r>
            <a:endParaRPr lang="en-US" dirty="0"/>
          </a:p>
        </p:txBody>
      </p:sp>
      <p:sp>
        <p:nvSpPr>
          <p:cNvPr id="3" name="Date Placeholder 2"/>
          <p:cNvSpPr>
            <a:spLocks noGrp="1"/>
          </p:cNvSpPr>
          <p:nvPr>
            <p:ph type="dt" sz="half" idx="10"/>
          </p:nvPr>
        </p:nvSpPr>
        <p:spPr/>
        <p:txBody>
          <a:bodyPr/>
          <a:lstStyle/>
          <a:p>
            <a:fld id="{43AFFE61-ABEE-4FC3-86DC-7AD7311467AF}" type="datetime1">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13338046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Gree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94356"/>
            <a:ext cx="9144000" cy="2387600"/>
          </a:xfrm>
        </p:spPr>
        <p:txBody>
          <a:bodyPr anchor="ctr">
            <a:normAutofit/>
          </a:bodyPr>
          <a:lstStyle>
            <a:lvl1pPr algn="ctr">
              <a:defRPr sz="36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524000" y="3881956"/>
            <a:ext cx="9144000" cy="1655762"/>
          </a:xfrm>
        </p:spPr>
        <p:txBody>
          <a:bodyPr/>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 Name, Esq.</a:t>
            </a:r>
            <a:endParaRPr lang="en-US" dirty="0"/>
          </a:p>
        </p:txBody>
      </p:sp>
      <p:sp>
        <p:nvSpPr>
          <p:cNvPr id="4" name="Date Placeholder 3"/>
          <p:cNvSpPr>
            <a:spLocks noGrp="1"/>
          </p:cNvSpPr>
          <p:nvPr>
            <p:ph type="dt" sz="half" idx="10"/>
          </p:nvPr>
        </p:nvSpPr>
        <p:spPr/>
        <p:txBody>
          <a:bodyPr/>
          <a:lstStyle/>
          <a:p>
            <a:fld id="{E0DD9915-6F88-4564-8D85-171819ADC4D7}" type="datetime1">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a:p>
        </p:txBody>
      </p:sp>
      <p:sp>
        <p:nvSpPr>
          <p:cNvPr id="7" name="Text Box 9"/>
          <p:cNvSpPr txBox="1">
            <a:spLocks noChangeArrowheads="1"/>
          </p:cNvSpPr>
          <p:nvPr userDrawn="1"/>
        </p:nvSpPr>
        <p:spPr bwMode="auto">
          <a:xfrm>
            <a:off x="7923213" y="6356350"/>
            <a:ext cx="2744787" cy="277812"/>
          </a:xfrm>
          <a:prstGeom prst="rect">
            <a:avLst/>
          </a:prstGeom>
          <a:noFill/>
          <a:ln>
            <a:noFill/>
          </a:ln>
          <a:effectLs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a:spcAft>
                <a:spcPts val="75"/>
              </a:spcAft>
            </a:pPr>
            <a:r>
              <a:rPr lang="en-US" sz="1200" dirty="0">
                <a:solidFill>
                  <a:schemeClr val="bg1"/>
                </a:solidFill>
                <a:latin typeface="Calibri" charset="0"/>
                <a:cs typeface="Arial" charset="0"/>
              </a:rPr>
              <a:t>© </a:t>
            </a:r>
            <a:r>
              <a:rPr lang="en-US" sz="1200" dirty="0" smtClean="0">
                <a:solidFill>
                  <a:schemeClr val="bg1"/>
                </a:solidFill>
                <a:latin typeface="Calibri" charset="0"/>
                <a:cs typeface="Arial" charset="0"/>
              </a:rPr>
              <a:t>2020  </a:t>
            </a:r>
            <a:r>
              <a:rPr lang="en-US" sz="1200" dirty="0">
                <a:solidFill>
                  <a:schemeClr val="bg1"/>
                </a:solidFill>
                <a:latin typeface="Calibri" charset="0"/>
                <a:cs typeface="Arial" charset="0"/>
              </a:rPr>
              <a:t>Fox Rothschild</a:t>
            </a:r>
          </a:p>
        </p:txBody>
      </p:sp>
    </p:spTree>
    <p:extLst>
      <p:ext uri="{BB962C8B-B14F-4D97-AF65-F5344CB8AC3E}">
        <p14:creationId xmlns:p14="http://schemas.microsoft.com/office/powerpoint/2010/main" val="23921188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385024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5334D-7992-4450-99BC-0426C6425579}" type="datetime1">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25939459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2466" y="4761471"/>
            <a:ext cx="10515600" cy="954302"/>
          </a:xfrm>
        </p:spPr>
        <p:txBody>
          <a:bodyPr anchor="b">
            <a:normAutofit/>
          </a:bodyPr>
          <a:lstStyle>
            <a:lvl1pPr>
              <a:defRPr sz="360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22466" y="3261284"/>
            <a:ext cx="10515600" cy="150018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AB190E-F575-4BFA-8362-9EC801F76453}" type="datetime1">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11185609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208A9C1-074B-43A4-920C-DDBA07197F99}" type="datetime1">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17613882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3858483"/>
          </a:xfrm>
        </p:spPr>
        <p:txBody>
          <a:bodyPr/>
          <a:lstStyle>
            <a:lvl1pPr>
              <a:defRPr sz="2200"/>
            </a:lvl1pPr>
            <a:lvl2pPr>
              <a:defRPr sz="2000"/>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3858483"/>
          </a:xfrm>
        </p:spPr>
        <p:txBody>
          <a:bodyPr/>
          <a:lstStyle>
            <a:lvl1pPr>
              <a:defRPr sz="2200"/>
            </a:lvl1pPr>
            <a:lvl2pPr>
              <a:defRPr sz="2000"/>
            </a:lvl2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C9C001-28A5-44FD-9602-C030AD7AEE0E}" type="datetime1">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384796420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lgn="ctr">
              <a:defRPr/>
            </a:lvl1p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2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187271"/>
          </a:xfrm>
        </p:spPr>
        <p:txBody>
          <a:bodyPr/>
          <a:lstStyle>
            <a:lvl1pPr>
              <a:defRPr sz="2000"/>
            </a:lvl1pPr>
            <a:lvl2pPr>
              <a:defRPr sz="2000"/>
            </a:lvl2pPr>
            <a:lvl3pPr>
              <a:defRPr sz="1800"/>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187271"/>
          </a:xfrm>
        </p:spPr>
        <p:txBody>
          <a:bodyPr/>
          <a:lstStyle>
            <a:lvl1pPr>
              <a:defRPr sz="2000"/>
            </a:lvl1pPr>
            <a:lvl2pPr>
              <a:defRPr sz="2000"/>
            </a:lvl2pPr>
            <a:lvl3pPr>
              <a:defRPr sz="1800"/>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5D8352-3D8E-4873-B6EA-64130259623C}" type="datetime1">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42178649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A62D96-6661-4B51-872F-0FBFAD5C65CB}" type="datetime1">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13341273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D97AE-EE07-4BDB-BEE8-3E96AF4C0349}" type="datetime1">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16F486-0CFC-44B8-ABC6-7675E0B75693}" type="slidenum">
              <a:rPr lang="en-US" smtClean="0"/>
              <a:t>‹#›</a:t>
            </a:fld>
            <a:endParaRPr lang="en-US"/>
          </a:p>
        </p:txBody>
      </p:sp>
    </p:spTree>
    <p:extLst>
      <p:ext uri="{BB962C8B-B14F-4D97-AF65-F5344CB8AC3E}">
        <p14:creationId xmlns:p14="http://schemas.microsoft.com/office/powerpoint/2010/main" val="20697299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B6452-E346-4C7E-8BFA-038E67366552}" type="datetime1">
              <a:rPr lang="en-US" smtClean="0"/>
              <a:t>4/29/2020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6F486-0CFC-44B8-ABC6-7675E0B75693}" type="slidenum">
              <a:rPr lang="en-US" smtClean="0"/>
              <a:t>‹#›</a:t>
            </a:fld>
            <a:endParaRPr lang="en-US"/>
          </a:p>
        </p:txBody>
      </p:sp>
    </p:spTree>
    <p:extLst>
      <p:ext uri="{BB962C8B-B14F-4D97-AF65-F5344CB8AC3E}">
        <p14:creationId xmlns:p14="http://schemas.microsoft.com/office/powerpoint/2010/main" val="22710487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a:solidFill>
            <a:srgbClr val="439D39"/>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hyperlink" Target="mailto:owright@foxrothschild.com" TargetMode="External"/><Relationship Id="rId2" Type="http://schemas.openxmlformats.org/officeDocument/2006/relationships/hyperlink" Target="mailto:Jhorn@foxrothschild.com"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0254" y="1965742"/>
            <a:ext cx="9144000" cy="794084"/>
          </a:xfrm>
        </p:spPr>
        <p:txBody>
          <a:bodyPr>
            <a:normAutofit fontScale="90000"/>
          </a:bodyPr>
          <a:lstStyle/>
          <a:p>
            <a:r>
              <a:rPr lang="en-US" sz="3100" b="1" dirty="0"/>
              <a:t>Heading for Higher Ground: How to Get Ready for the Securities Litigation Tsunami</a:t>
            </a:r>
            <a:br>
              <a:rPr lang="en-US" sz="3100" b="1" dirty="0"/>
            </a:br>
            <a:r>
              <a:rPr lang="en-US" dirty="0"/>
              <a:t/>
            </a:r>
            <a:br>
              <a:rPr lang="en-US" dirty="0"/>
            </a:br>
            <a:endParaRPr lang="en-US" dirty="0"/>
          </a:p>
        </p:txBody>
      </p:sp>
      <p:sp>
        <p:nvSpPr>
          <p:cNvPr id="3" name="Subtitle 2"/>
          <p:cNvSpPr>
            <a:spLocks noGrp="1"/>
          </p:cNvSpPr>
          <p:nvPr>
            <p:ph type="subTitle" idx="1"/>
          </p:nvPr>
        </p:nvSpPr>
        <p:spPr>
          <a:xfrm>
            <a:off x="1429789" y="5256857"/>
            <a:ext cx="9337963" cy="630158"/>
          </a:xfrm>
        </p:spPr>
        <p:txBody>
          <a:bodyPr>
            <a:normAutofit/>
          </a:bodyPr>
          <a:lstStyle/>
          <a:p>
            <a:r>
              <a:rPr lang="en-US" b="1" dirty="0"/>
              <a:t> </a:t>
            </a:r>
            <a:r>
              <a:rPr lang="en-US" b="1" dirty="0" smtClean="0"/>
              <a:t>    Joshua </a:t>
            </a:r>
            <a:r>
              <a:rPr lang="en-US" b="1" dirty="0"/>
              <a:t>Horn, Esq. </a:t>
            </a:r>
            <a:r>
              <a:rPr lang="en-US" b="1" dirty="0" smtClean="0"/>
              <a:t>	</a:t>
            </a:r>
            <a:r>
              <a:rPr lang="en-US" b="1" dirty="0"/>
              <a:t>	</a:t>
            </a:r>
            <a:r>
              <a:rPr lang="en-US" b="1" dirty="0" smtClean="0"/>
              <a:t> 	   Oksana </a:t>
            </a:r>
            <a:r>
              <a:rPr lang="en-US" b="1" dirty="0"/>
              <a:t>Wright, Esq.</a:t>
            </a:r>
          </a:p>
          <a:p>
            <a:endParaRPr lang="en-US" b="1" dirty="0" smtClean="0"/>
          </a:p>
          <a:p>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6717" y="2759826"/>
            <a:ext cx="1673145" cy="223086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3101" y="2759826"/>
            <a:ext cx="1749829" cy="2333105"/>
          </a:xfrm>
          <a:prstGeom prst="rect">
            <a:avLst/>
          </a:prstGeom>
        </p:spPr>
      </p:pic>
    </p:spTree>
    <p:extLst>
      <p:ext uri="{BB962C8B-B14F-4D97-AF65-F5344CB8AC3E}">
        <p14:creationId xmlns:p14="http://schemas.microsoft.com/office/powerpoint/2010/main" val="808223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2948"/>
          </a:xfrm>
        </p:spPr>
        <p:txBody>
          <a:bodyPr/>
          <a:lstStyle/>
          <a:p>
            <a:pPr algn="ctr"/>
            <a:r>
              <a:rPr lang="fr-FR" dirty="0"/>
              <a:t>Elder Clients – Unique </a:t>
            </a:r>
            <a:r>
              <a:rPr lang="fr-FR" dirty="0" err="1"/>
              <a:t>Risks</a:t>
            </a:r>
            <a:r>
              <a:rPr lang="fr-FR" dirty="0"/>
              <a:t> (</a:t>
            </a:r>
            <a:r>
              <a:rPr lang="fr-FR" dirty="0" err="1"/>
              <a:t>cont</a:t>
            </a:r>
            <a:r>
              <a:rPr lang="fr-FR" dirty="0"/>
              <a:t>.)</a:t>
            </a:r>
            <a:endParaRPr lang="en-US" dirty="0"/>
          </a:p>
        </p:txBody>
      </p:sp>
      <p:sp>
        <p:nvSpPr>
          <p:cNvPr id="3" name="Content Placeholder 2"/>
          <p:cNvSpPr>
            <a:spLocks noGrp="1"/>
          </p:cNvSpPr>
          <p:nvPr>
            <p:ph idx="1"/>
          </p:nvPr>
        </p:nvSpPr>
        <p:spPr>
          <a:xfrm>
            <a:off x="838200" y="1468073"/>
            <a:ext cx="10515600" cy="4207797"/>
          </a:xfrm>
        </p:spPr>
        <p:txBody>
          <a:bodyPr>
            <a:normAutofit fontScale="85000" lnSpcReduction="20000"/>
          </a:bodyPr>
          <a:lstStyle/>
          <a:p>
            <a:pPr>
              <a:spcAft>
                <a:spcPts val="600"/>
              </a:spcAft>
            </a:pPr>
            <a:r>
              <a:rPr lang="en-US" sz="2600" dirty="0"/>
              <a:t>S</a:t>
            </a:r>
            <a:r>
              <a:rPr lang="en-US" sz="2600" dirty="0" smtClean="0"/>
              <a:t>pecial </a:t>
            </a:r>
            <a:r>
              <a:rPr lang="en-US" sz="2600" dirty="0"/>
              <a:t>account opening process for anyone who is 60 years or older. The </a:t>
            </a:r>
            <a:r>
              <a:rPr lang="en-US" sz="2600"/>
              <a:t>process </a:t>
            </a:r>
            <a:r>
              <a:rPr lang="en-US" sz="2600" smtClean="0"/>
              <a:t>should </a:t>
            </a:r>
            <a:r>
              <a:rPr lang="en-US" sz="2600" dirty="0"/>
              <a:t>include requiring another person such as a spouse, family member or trusted friend to have a formal power of attorney to handle the investments in the event that there is an issue with the account holder. </a:t>
            </a:r>
          </a:p>
          <a:p>
            <a:pPr>
              <a:spcAft>
                <a:spcPts val="600"/>
              </a:spcAft>
            </a:pPr>
            <a:r>
              <a:rPr lang="en-US" sz="2600" dirty="0" smtClean="0"/>
              <a:t>Requiring </a:t>
            </a:r>
            <a:r>
              <a:rPr lang="en-US" sz="2600" dirty="0"/>
              <a:t>elderly clients to go under a periodic screening process to determine if they have the capacity to make financial decisions, </a:t>
            </a:r>
            <a:endParaRPr lang="en-US" sz="2600" dirty="0" smtClean="0"/>
          </a:p>
          <a:p>
            <a:pPr>
              <a:spcAft>
                <a:spcPts val="600"/>
              </a:spcAft>
            </a:pPr>
            <a:r>
              <a:rPr lang="en-US" sz="2600" dirty="0" smtClean="0"/>
              <a:t>Implement </a:t>
            </a:r>
            <a:r>
              <a:rPr lang="en-US" sz="2600" dirty="0"/>
              <a:t>heightened supervision of accounts where the owner is of a certain age to make sure that the investments are </a:t>
            </a:r>
            <a:r>
              <a:rPr lang="en-US" sz="2600" dirty="0" smtClean="0"/>
              <a:t>suitable</a:t>
            </a:r>
          </a:p>
          <a:p>
            <a:pPr>
              <a:spcAft>
                <a:spcPts val="600"/>
              </a:spcAft>
            </a:pPr>
            <a:r>
              <a:rPr lang="en-US" sz="2600" dirty="0"/>
              <a:t>H</a:t>
            </a:r>
            <a:r>
              <a:rPr lang="en-US" sz="2600" dirty="0" smtClean="0"/>
              <a:t>ave </a:t>
            </a:r>
            <a:r>
              <a:rPr lang="en-US" sz="2600" dirty="0"/>
              <a:t>a firm committee whose purpose is to address elder issues. Again, there are risks and practical issues with any approach</a:t>
            </a:r>
            <a:r>
              <a:rPr lang="en-US" dirty="0"/>
              <a:t>.</a:t>
            </a:r>
            <a:br>
              <a:rPr lang="en-US" dirty="0"/>
            </a:br>
            <a:endParaRPr lang="en-US" dirty="0"/>
          </a:p>
          <a:p>
            <a:pPr marL="0" indent="0">
              <a:spcBef>
                <a:spcPts val="0"/>
              </a:spcBef>
              <a:spcAft>
                <a:spcPts val="600"/>
              </a:spcAft>
              <a:buNone/>
            </a:pPr>
            <a:r>
              <a:rPr lang="en-US" sz="2600" b="1" dirty="0" smtClean="0"/>
              <a:t>Whatever </a:t>
            </a:r>
            <a:r>
              <a:rPr lang="en-US" sz="2600" b="1" dirty="0"/>
              <a:t>avenue you pursue when working with elder clients, the key is early planning before dementia or other </a:t>
            </a:r>
            <a:r>
              <a:rPr lang="en-US" sz="2600" b="1" dirty="0" smtClean="0"/>
              <a:t>problems, including </a:t>
            </a:r>
            <a:r>
              <a:rPr lang="en-US" sz="2600" b="1" dirty="0" err="1" smtClean="0"/>
              <a:t>Covid</a:t>
            </a:r>
            <a:r>
              <a:rPr lang="en-US" sz="2600" b="1" dirty="0" smtClean="0"/>
              <a:t>-19 issues </a:t>
            </a:r>
            <a:r>
              <a:rPr lang="en-US" sz="2600" b="1" dirty="0"/>
              <a:t>arise.</a:t>
            </a:r>
          </a:p>
          <a:p>
            <a:pPr>
              <a:buFont typeface="Wingdings" panose="05000000000000000000" pitchFamily="2" charset="2"/>
              <a:buChar char="ü"/>
            </a:pPr>
            <a:endParaRPr lang="en-US" dirty="0" smtClean="0"/>
          </a:p>
          <a:p>
            <a:pPr>
              <a:buFont typeface="Wingdings" panose="05000000000000000000" pitchFamily="2" charset="2"/>
              <a:buChar char="ü"/>
            </a:pPr>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10</a:t>
            </a:fld>
            <a:endParaRPr lang="en-US"/>
          </a:p>
        </p:txBody>
      </p:sp>
    </p:spTree>
    <p:extLst>
      <p:ext uri="{BB962C8B-B14F-4D97-AF65-F5344CB8AC3E}">
        <p14:creationId xmlns:p14="http://schemas.microsoft.com/office/powerpoint/2010/main" val="3613180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1671"/>
          </a:xfrm>
        </p:spPr>
        <p:txBody>
          <a:bodyPr/>
          <a:lstStyle/>
          <a:p>
            <a:pPr algn="ctr"/>
            <a:r>
              <a:rPr lang="en-US" dirty="0"/>
              <a:t>Common Sense Risk Avoidance Techniques</a:t>
            </a:r>
          </a:p>
        </p:txBody>
      </p:sp>
      <p:sp>
        <p:nvSpPr>
          <p:cNvPr id="3" name="Content Placeholder 2"/>
          <p:cNvSpPr>
            <a:spLocks noGrp="1"/>
          </p:cNvSpPr>
          <p:nvPr>
            <p:ph idx="1"/>
          </p:nvPr>
        </p:nvSpPr>
        <p:spPr>
          <a:xfrm>
            <a:off x="838200" y="1690689"/>
            <a:ext cx="10515600" cy="3985182"/>
          </a:xfrm>
        </p:spPr>
        <p:txBody>
          <a:bodyPr>
            <a:normAutofit fontScale="47500" lnSpcReduction="20000"/>
          </a:bodyPr>
          <a:lstStyle/>
          <a:p>
            <a:pPr marL="0" indent="0" algn="ctr">
              <a:spcAft>
                <a:spcPts val="1000"/>
              </a:spcAft>
              <a:buNone/>
            </a:pPr>
            <a:r>
              <a:rPr lang="en-US" sz="4600" b="1" dirty="0"/>
              <a:t>Open, Honest and Frequent </a:t>
            </a:r>
            <a:r>
              <a:rPr lang="en-US" sz="4600" b="1" dirty="0" smtClean="0"/>
              <a:t>Communication</a:t>
            </a:r>
            <a:endParaRPr lang="en-US" sz="4600" b="1" dirty="0"/>
          </a:p>
          <a:p>
            <a:pPr>
              <a:spcAft>
                <a:spcPts val="1000"/>
              </a:spcAft>
            </a:pPr>
            <a:r>
              <a:rPr lang="en-US" sz="3800" dirty="0" smtClean="0"/>
              <a:t>Financial </a:t>
            </a:r>
            <a:r>
              <a:rPr lang="en-US" sz="3800" dirty="0"/>
              <a:t>advisors who do not communicate with their clients become financial advisors who no longer have </a:t>
            </a:r>
            <a:r>
              <a:rPr lang="en-US" sz="3800" dirty="0" smtClean="0"/>
              <a:t>clients.</a:t>
            </a:r>
          </a:p>
          <a:p>
            <a:pPr>
              <a:spcAft>
                <a:spcPts val="1000"/>
              </a:spcAft>
            </a:pPr>
            <a:r>
              <a:rPr lang="en-US" sz="3800" dirty="0" smtClean="0"/>
              <a:t>With elderly </a:t>
            </a:r>
            <a:r>
              <a:rPr lang="en-US" sz="3800" dirty="0"/>
              <a:t>clients, you should take particular care to provide them with additional detailed information, especially when it comes to the sale of complex products. </a:t>
            </a:r>
            <a:endParaRPr lang="en-US" sz="3800" dirty="0" smtClean="0"/>
          </a:p>
          <a:p>
            <a:pPr>
              <a:spcAft>
                <a:spcPts val="1000"/>
              </a:spcAft>
            </a:pPr>
            <a:r>
              <a:rPr lang="en-US" sz="3800" dirty="0" smtClean="0"/>
              <a:t>The </a:t>
            </a:r>
            <a:r>
              <a:rPr lang="en-US" sz="3800" dirty="0"/>
              <a:t>SEC and </a:t>
            </a:r>
            <a:r>
              <a:rPr lang="en-US" sz="3800" dirty="0" err="1"/>
              <a:t>FINRA</a:t>
            </a:r>
            <a:r>
              <a:rPr lang="en-US" sz="3800" dirty="0"/>
              <a:t> are critically reviewing those disclosures and the treatment of seniors in general, and taking action against those whose failure to provide adequate disclosures causes client harm</a:t>
            </a:r>
            <a:r>
              <a:rPr lang="en-US" sz="3800" dirty="0" smtClean="0"/>
              <a:t>.</a:t>
            </a:r>
          </a:p>
          <a:p>
            <a:pPr>
              <a:spcAft>
                <a:spcPts val="1000"/>
              </a:spcAft>
            </a:pPr>
            <a:r>
              <a:rPr lang="en-US" sz="3800" dirty="0" smtClean="0"/>
              <a:t>Red flags in </a:t>
            </a:r>
            <a:r>
              <a:rPr lang="en-US" sz="3800" dirty="0" err="1" smtClean="0"/>
              <a:t>FINRA</a:t>
            </a:r>
            <a:r>
              <a:rPr lang="en-US" sz="3800" dirty="0" smtClean="0"/>
              <a:t> actions: unsuitable investment (selling annuity with guaranteed income benefit when client needs income, broker – executor, </a:t>
            </a:r>
            <a:r>
              <a:rPr lang="en-US" sz="3800" dirty="0" err="1" smtClean="0"/>
              <a:t>POA</a:t>
            </a:r>
            <a:r>
              <a:rPr lang="en-US" sz="3800" dirty="0" smtClean="0"/>
              <a:t>, beneficiary of client’s estate)</a:t>
            </a:r>
          </a:p>
          <a:p>
            <a:pPr>
              <a:spcAft>
                <a:spcPts val="1000"/>
              </a:spcAft>
            </a:pPr>
            <a:r>
              <a:rPr lang="en-US" sz="3800" dirty="0" smtClean="0"/>
              <a:t>Some states have Elder Abuse Statutes allowing for a separate cause of action pursuant to which individuals </a:t>
            </a:r>
            <a:r>
              <a:rPr lang="en-US" sz="3600" dirty="0" smtClean="0"/>
              <a:t>over a certain age are entitled to heightened protections against financial abuse.</a:t>
            </a:r>
            <a:endParaRPr lang="en-US" sz="3600" dirty="0"/>
          </a:p>
          <a:p>
            <a:endParaRPr lang="en-US" sz="3100" dirty="0"/>
          </a:p>
        </p:txBody>
      </p:sp>
      <p:sp>
        <p:nvSpPr>
          <p:cNvPr id="4" name="Slide Number Placeholder 3"/>
          <p:cNvSpPr>
            <a:spLocks noGrp="1"/>
          </p:cNvSpPr>
          <p:nvPr>
            <p:ph type="sldNum" sz="quarter" idx="12"/>
          </p:nvPr>
        </p:nvSpPr>
        <p:spPr/>
        <p:txBody>
          <a:bodyPr/>
          <a:lstStyle/>
          <a:p>
            <a:fld id="{8216F486-0CFC-44B8-ABC6-7675E0B75693}" type="slidenum">
              <a:rPr lang="en-US" smtClean="0"/>
              <a:t>11</a:t>
            </a:fld>
            <a:endParaRPr lang="en-US"/>
          </a:p>
        </p:txBody>
      </p:sp>
    </p:spTree>
    <p:extLst>
      <p:ext uri="{BB962C8B-B14F-4D97-AF65-F5344CB8AC3E}">
        <p14:creationId xmlns:p14="http://schemas.microsoft.com/office/powerpoint/2010/main" val="492198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Communication</a:t>
            </a:r>
            <a:endParaRPr lang="en-US" dirty="0"/>
          </a:p>
        </p:txBody>
      </p:sp>
      <p:sp>
        <p:nvSpPr>
          <p:cNvPr id="3" name="Content Placeholder 2"/>
          <p:cNvSpPr>
            <a:spLocks noGrp="1"/>
          </p:cNvSpPr>
          <p:nvPr>
            <p:ph idx="1"/>
          </p:nvPr>
        </p:nvSpPr>
        <p:spPr>
          <a:xfrm>
            <a:off x="838200" y="1376738"/>
            <a:ext cx="10515600" cy="3850245"/>
          </a:xfrm>
        </p:spPr>
        <p:txBody>
          <a:bodyPr>
            <a:normAutofit/>
          </a:bodyPr>
          <a:lstStyle/>
          <a:p>
            <a:pPr>
              <a:spcAft>
                <a:spcPts val="1000"/>
              </a:spcAft>
            </a:pPr>
            <a:r>
              <a:rPr lang="en-US" sz="2400" dirty="0" smtClean="0"/>
              <a:t>When </a:t>
            </a:r>
            <a:r>
              <a:rPr lang="en-US" sz="2400" dirty="0"/>
              <a:t>a down market hits, clients often call their advisors to express concern, and often one of two things happens</a:t>
            </a:r>
            <a:r>
              <a:rPr lang="en-US" sz="2400" dirty="0" smtClean="0"/>
              <a:t>:  </a:t>
            </a:r>
          </a:p>
          <a:p>
            <a:pPr marL="914400" lvl="1">
              <a:spcBef>
                <a:spcPts val="1000"/>
              </a:spcBef>
              <a:spcAft>
                <a:spcPts val="600"/>
              </a:spcAft>
              <a:buFont typeface="Wingdings" panose="05000000000000000000" pitchFamily="2" charset="2"/>
              <a:buChar char="ü"/>
            </a:pPr>
            <a:r>
              <a:rPr lang="en-US" dirty="0" smtClean="0"/>
              <a:t>the </a:t>
            </a:r>
            <a:r>
              <a:rPr lang="en-US" dirty="0"/>
              <a:t>client either does not receive a prompt return call or does receive a return call but the advisor comes across as unsympathetic. </a:t>
            </a:r>
            <a:endParaRPr lang="en-US" dirty="0" smtClean="0"/>
          </a:p>
          <a:p>
            <a:pPr>
              <a:spcAft>
                <a:spcPts val="1000"/>
              </a:spcAft>
            </a:pPr>
            <a:r>
              <a:rPr lang="en-US" sz="2400" dirty="0" smtClean="0"/>
              <a:t>Best </a:t>
            </a:r>
            <a:r>
              <a:rPr lang="en-US" sz="2400" dirty="0"/>
              <a:t>practice is to return all phone calls every day and to treat each client the way you would want to be treated by your own financial advisor. </a:t>
            </a:r>
          </a:p>
        </p:txBody>
      </p:sp>
      <p:sp>
        <p:nvSpPr>
          <p:cNvPr id="4" name="Slide Number Placeholder 3"/>
          <p:cNvSpPr>
            <a:spLocks noGrp="1"/>
          </p:cNvSpPr>
          <p:nvPr>
            <p:ph type="sldNum" sz="quarter" idx="12"/>
          </p:nvPr>
        </p:nvSpPr>
        <p:spPr/>
        <p:txBody>
          <a:bodyPr/>
          <a:lstStyle/>
          <a:p>
            <a:fld id="{8216F486-0CFC-44B8-ABC6-7675E0B75693}" type="slidenum">
              <a:rPr lang="en-US" smtClean="0"/>
              <a:t>12</a:t>
            </a:fld>
            <a:endParaRPr lang="en-US"/>
          </a:p>
        </p:txBody>
      </p:sp>
    </p:spTree>
    <p:extLst>
      <p:ext uri="{BB962C8B-B14F-4D97-AF65-F5344CB8AC3E}">
        <p14:creationId xmlns:p14="http://schemas.microsoft.com/office/powerpoint/2010/main" val="3473005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Complaints Caused By Lack Of Or Improper Communication</a:t>
            </a:r>
            <a:endParaRPr lang="en-US" dirty="0"/>
          </a:p>
        </p:txBody>
      </p:sp>
      <p:sp>
        <p:nvSpPr>
          <p:cNvPr id="3" name="Content Placeholder 2"/>
          <p:cNvSpPr>
            <a:spLocks noGrp="1"/>
          </p:cNvSpPr>
          <p:nvPr>
            <p:ph idx="1"/>
          </p:nvPr>
        </p:nvSpPr>
        <p:spPr>
          <a:xfrm>
            <a:off x="838200" y="1690688"/>
            <a:ext cx="10515600" cy="3850245"/>
          </a:xfrm>
        </p:spPr>
        <p:txBody>
          <a:bodyPr>
            <a:normAutofit fontScale="92500" lnSpcReduction="10000"/>
          </a:bodyPr>
          <a:lstStyle/>
          <a:p>
            <a:pPr>
              <a:spcAft>
                <a:spcPts val="1000"/>
              </a:spcAft>
            </a:pPr>
            <a:r>
              <a:rPr lang="en-US" sz="2600" dirty="0"/>
              <a:t>M</a:t>
            </a:r>
            <a:r>
              <a:rPr lang="en-US" sz="2600" dirty="0" smtClean="0"/>
              <a:t>any </a:t>
            </a:r>
            <a:r>
              <a:rPr lang="en-US" sz="2600" dirty="0"/>
              <a:t>post-2008 customer complaints against </a:t>
            </a:r>
            <a:r>
              <a:rPr lang="en-US" sz="2600" dirty="0" smtClean="0"/>
              <a:t>financial </a:t>
            </a:r>
            <a:r>
              <a:rPr lang="en-US" sz="2600" dirty="0"/>
              <a:t>firms and brokers involved lack of responsiveness during the volatile market times when the values are subject to constant and significant changes. </a:t>
            </a:r>
            <a:endParaRPr lang="en-US" sz="2600" dirty="0" smtClean="0"/>
          </a:p>
          <a:p>
            <a:pPr>
              <a:spcAft>
                <a:spcPts val="1000"/>
              </a:spcAft>
            </a:pPr>
            <a:r>
              <a:rPr lang="en-US" sz="2600" dirty="0" smtClean="0"/>
              <a:t>Other complaints concerned unauthorized trading, which again could be avoided with proper communication and contemporaneous documentation.</a:t>
            </a:r>
          </a:p>
          <a:p>
            <a:pPr>
              <a:spcAft>
                <a:spcPts val="1000"/>
              </a:spcAft>
            </a:pPr>
            <a:r>
              <a:rPr lang="en-US" sz="2600" dirty="0"/>
              <a:t>L</a:t>
            </a:r>
            <a:r>
              <a:rPr lang="en-US" sz="2600" dirty="0" smtClean="0"/>
              <a:t>ack of timely disclosure of substantive information complaints. </a:t>
            </a:r>
          </a:p>
          <a:p>
            <a:pPr marL="914400" lvl="1">
              <a:spcBef>
                <a:spcPts val="1000"/>
              </a:spcBef>
              <a:spcAft>
                <a:spcPts val="1000"/>
              </a:spcAft>
              <a:buFont typeface="Wingdings" panose="05000000000000000000" pitchFamily="2" charset="2"/>
              <a:buChar char="ü"/>
            </a:pPr>
            <a:r>
              <a:rPr lang="en-US" dirty="0" smtClean="0"/>
              <a:t>The cruise lines are already facing this type of complaints by shareholders.</a:t>
            </a:r>
          </a:p>
          <a:p>
            <a:pPr>
              <a:spcAft>
                <a:spcPts val="1000"/>
              </a:spcAft>
            </a:pPr>
            <a:r>
              <a:rPr lang="en-US" sz="2600" dirty="0" smtClean="0"/>
              <a:t>Mistakes caused by stressful market environment and oral miscommunications.</a:t>
            </a:r>
          </a:p>
        </p:txBody>
      </p:sp>
      <p:sp>
        <p:nvSpPr>
          <p:cNvPr id="4" name="Slide Number Placeholder 3"/>
          <p:cNvSpPr>
            <a:spLocks noGrp="1"/>
          </p:cNvSpPr>
          <p:nvPr>
            <p:ph type="sldNum" sz="quarter" idx="12"/>
          </p:nvPr>
        </p:nvSpPr>
        <p:spPr/>
        <p:txBody>
          <a:bodyPr/>
          <a:lstStyle/>
          <a:p>
            <a:fld id="{8216F486-0CFC-44B8-ABC6-7675E0B75693}" type="slidenum">
              <a:rPr lang="en-US" smtClean="0"/>
              <a:t>13</a:t>
            </a:fld>
            <a:endParaRPr lang="en-US"/>
          </a:p>
        </p:txBody>
      </p:sp>
    </p:spTree>
    <p:extLst>
      <p:ext uri="{BB962C8B-B14F-4D97-AF65-F5344CB8AC3E}">
        <p14:creationId xmlns:p14="http://schemas.microsoft.com/office/powerpoint/2010/main" val="2151157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Best Communication Practices: Summary</a:t>
            </a:r>
            <a:endParaRPr lang="en-US" dirty="0"/>
          </a:p>
        </p:txBody>
      </p:sp>
      <p:sp>
        <p:nvSpPr>
          <p:cNvPr id="3" name="Content Placeholder 2"/>
          <p:cNvSpPr>
            <a:spLocks noGrp="1"/>
          </p:cNvSpPr>
          <p:nvPr>
            <p:ph idx="1"/>
          </p:nvPr>
        </p:nvSpPr>
        <p:spPr>
          <a:xfrm>
            <a:off x="838200" y="1784061"/>
            <a:ext cx="10515600" cy="3850245"/>
          </a:xfrm>
        </p:spPr>
        <p:txBody>
          <a:bodyPr>
            <a:noAutofit/>
          </a:bodyPr>
          <a:lstStyle/>
          <a:p>
            <a:pPr>
              <a:spcAft>
                <a:spcPts val="600"/>
              </a:spcAft>
            </a:pPr>
            <a:r>
              <a:rPr lang="en-US" sz="2000" dirty="0" smtClean="0"/>
              <a:t>When </a:t>
            </a:r>
            <a:r>
              <a:rPr lang="en-US" sz="2000" dirty="0"/>
              <a:t>it comes to general communications, it is easy to share good news when the markets are performing </a:t>
            </a:r>
            <a:r>
              <a:rPr lang="en-US" sz="2000" dirty="0" smtClean="0"/>
              <a:t>well.  Communicating </a:t>
            </a:r>
            <a:r>
              <a:rPr lang="en-US" sz="2000" dirty="0"/>
              <a:t>after the markets retreat, however, is the key to survival and ultimate success. </a:t>
            </a:r>
          </a:p>
          <a:p>
            <a:pPr>
              <a:spcAft>
                <a:spcPts val="1000"/>
              </a:spcAft>
            </a:pPr>
            <a:r>
              <a:rPr lang="en-US" sz="2000" dirty="0" smtClean="0"/>
              <a:t>Best communication practices include:</a:t>
            </a:r>
          </a:p>
          <a:p>
            <a:pPr marL="914400" lvl="2">
              <a:spcBef>
                <a:spcPts val="600"/>
              </a:spcBef>
              <a:spcAft>
                <a:spcPts val="600"/>
              </a:spcAft>
              <a:buFont typeface="Wingdings" panose="05000000000000000000" pitchFamily="2" charset="2"/>
              <a:buChar char="ü"/>
            </a:pPr>
            <a:r>
              <a:rPr lang="en-US" sz="1800" dirty="0" smtClean="0"/>
              <a:t>Prompt and honest communication</a:t>
            </a:r>
          </a:p>
          <a:p>
            <a:pPr marL="914400" lvl="2">
              <a:spcBef>
                <a:spcPts val="600"/>
              </a:spcBef>
              <a:spcAft>
                <a:spcPts val="600"/>
              </a:spcAft>
              <a:buFont typeface="Wingdings" panose="05000000000000000000" pitchFamily="2" charset="2"/>
              <a:buChar char="ü"/>
            </a:pPr>
            <a:r>
              <a:rPr lang="en-US" sz="1800" dirty="0" smtClean="0"/>
              <a:t>Full and detailed disclosure</a:t>
            </a:r>
          </a:p>
          <a:p>
            <a:pPr marL="914400" lvl="2">
              <a:spcBef>
                <a:spcPts val="600"/>
              </a:spcBef>
              <a:spcAft>
                <a:spcPts val="600"/>
              </a:spcAft>
              <a:buFont typeface="Wingdings" panose="05000000000000000000" pitchFamily="2" charset="2"/>
              <a:buChar char="ü"/>
            </a:pPr>
            <a:r>
              <a:rPr lang="en-US" sz="1800" dirty="0" smtClean="0"/>
              <a:t>Sympathy</a:t>
            </a:r>
          </a:p>
          <a:p>
            <a:pPr marL="914400" lvl="2">
              <a:spcBef>
                <a:spcPts val="600"/>
              </a:spcBef>
              <a:spcAft>
                <a:spcPts val="600"/>
              </a:spcAft>
              <a:buFont typeface="Wingdings" panose="05000000000000000000" pitchFamily="2" charset="2"/>
              <a:buChar char="ü"/>
            </a:pPr>
            <a:r>
              <a:rPr lang="en-US" sz="1800" dirty="0" smtClean="0"/>
              <a:t>Clarification and confirmation</a:t>
            </a:r>
          </a:p>
          <a:p>
            <a:pPr>
              <a:spcAft>
                <a:spcPts val="1000"/>
              </a:spcAft>
            </a:pPr>
            <a:r>
              <a:rPr lang="en-US" sz="2000" dirty="0"/>
              <a:t>C</a:t>
            </a:r>
            <a:r>
              <a:rPr lang="en-US" sz="2000" dirty="0" smtClean="0"/>
              <a:t>ommunication </a:t>
            </a:r>
            <a:r>
              <a:rPr lang="en-US" sz="2000" dirty="0"/>
              <a:t>must be followed with documentation</a:t>
            </a:r>
            <a:r>
              <a:rPr lang="en-US" sz="1800" dirty="0"/>
              <a:t>.</a:t>
            </a:r>
          </a:p>
          <a:p>
            <a:pPr marL="0" indent="0">
              <a:buNone/>
            </a:pPr>
            <a:r>
              <a:rPr lang="en-US" sz="1800" dirty="0" smtClean="0"/>
              <a:t>	</a:t>
            </a:r>
            <a:endParaRPr lang="en-US" sz="1800" dirty="0"/>
          </a:p>
        </p:txBody>
      </p:sp>
      <p:sp>
        <p:nvSpPr>
          <p:cNvPr id="4" name="Slide Number Placeholder 3"/>
          <p:cNvSpPr>
            <a:spLocks noGrp="1"/>
          </p:cNvSpPr>
          <p:nvPr>
            <p:ph type="sldNum" sz="quarter" idx="12"/>
          </p:nvPr>
        </p:nvSpPr>
        <p:spPr/>
        <p:txBody>
          <a:bodyPr/>
          <a:lstStyle/>
          <a:p>
            <a:fld id="{8216F486-0CFC-44B8-ABC6-7675E0B75693}" type="slidenum">
              <a:rPr lang="en-US" smtClean="0"/>
              <a:t>14</a:t>
            </a:fld>
            <a:endParaRPr lang="en-US"/>
          </a:p>
        </p:txBody>
      </p:sp>
    </p:spTree>
    <p:extLst>
      <p:ext uri="{BB962C8B-B14F-4D97-AF65-F5344CB8AC3E}">
        <p14:creationId xmlns:p14="http://schemas.microsoft.com/office/powerpoint/2010/main" val="3888758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Documentation</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spcAft>
                <a:spcPts val="1000"/>
              </a:spcAft>
              <a:buNone/>
            </a:pPr>
            <a:r>
              <a:rPr lang="en-US" b="1" u="sng" dirty="0"/>
              <a:t>Documentation: The Key to Survival</a:t>
            </a:r>
          </a:p>
          <a:p>
            <a:pPr marL="0" indent="0" algn="just">
              <a:buNone/>
            </a:pPr>
            <a:r>
              <a:rPr lang="en-US" sz="2600" dirty="0" smtClean="0"/>
              <a:t>Case example: Some </a:t>
            </a:r>
            <a:r>
              <a:rPr lang="en-US" sz="2600" dirty="0"/>
              <a:t>years ago, a widow claimed that her husband’s advisor improperly allowed him to cash out a life insurance policy. The facts revealed that the husband wanted the cash to buy real estate in Florida. The advisor recommended against doing so until the husband cleared underwriting for a new policy, but the husband ignored this advice and cashed out the policy. Before completion of underwriting on the new policy, a bee stung the husband, and he died of anaphylaxis. Fortunately, the advisor had detailed contemporaneous notes of all of his communications with the husband, including the warning against cashing out the first policy before completion of underwriting on the second. The simple act of taking detailed notes insulated the financial advisor and his employer from substantial liability.</a:t>
            </a:r>
          </a:p>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15</a:t>
            </a:fld>
            <a:endParaRPr lang="en-US"/>
          </a:p>
        </p:txBody>
      </p:sp>
    </p:spTree>
    <p:extLst>
      <p:ext uri="{BB962C8B-B14F-4D97-AF65-F5344CB8AC3E}">
        <p14:creationId xmlns:p14="http://schemas.microsoft.com/office/powerpoint/2010/main" val="35299856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Consistency in Documentation</a:t>
            </a:r>
            <a:endParaRPr lang="en-US" dirty="0"/>
          </a:p>
        </p:txBody>
      </p:sp>
      <p:sp>
        <p:nvSpPr>
          <p:cNvPr id="3" name="Content Placeholder 2"/>
          <p:cNvSpPr>
            <a:spLocks noGrp="1"/>
          </p:cNvSpPr>
          <p:nvPr>
            <p:ph idx="1"/>
          </p:nvPr>
        </p:nvSpPr>
        <p:spPr>
          <a:xfrm>
            <a:off x="838200" y="1443240"/>
            <a:ext cx="10515600" cy="3850245"/>
          </a:xfrm>
        </p:spPr>
        <p:txBody>
          <a:bodyPr>
            <a:normAutofit/>
          </a:bodyPr>
          <a:lstStyle/>
          <a:p>
            <a:pPr marL="0" indent="0" algn="just">
              <a:spcAft>
                <a:spcPts val="1000"/>
              </a:spcAft>
              <a:buNone/>
            </a:pPr>
            <a:r>
              <a:rPr lang="en-US" b="1" dirty="0" smtClean="0"/>
              <a:t>Quality v. Quantity</a:t>
            </a:r>
            <a:r>
              <a:rPr lang="en-US" dirty="0" smtClean="0"/>
              <a:t>: when it comes to documentation, make sure that same transaction and event is given similar and consistent treatment and characterization in various sources or have a reasonable explanation otherwise.</a:t>
            </a:r>
          </a:p>
          <a:p>
            <a:pPr marL="0" indent="0" algn="just">
              <a:spcAft>
                <a:spcPts val="1000"/>
              </a:spcAft>
              <a:buNone/>
            </a:pPr>
            <a:r>
              <a:rPr lang="en-US" dirty="0" smtClean="0"/>
              <a:t>Documentation should be consistent or otherwise it won’t help to prove your position or even worse, will raise questions.</a:t>
            </a:r>
          </a:p>
          <a:p>
            <a:pPr marL="228600" lvl="2">
              <a:spcBef>
                <a:spcPts val="1000"/>
              </a:spcBef>
            </a:pPr>
            <a:endParaRPr lang="en-US" sz="2800" dirty="0"/>
          </a:p>
        </p:txBody>
      </p:sp>
      <p:sp>
        <p:nvSpPr>
          <p:cNvPr id="4" name="Slide Number Placeholder 3"/>
          <p:cNvSpPr>
            <a:spLocks noGrp="1"/>
          </p:cNvSpPr>
          <p:nvPr>
            <p:ph type="sldNum" sz="quarter" idx="12"/>
          </p:nvPr>
        </p:nvSpPr>
        <p:spPr/>
        <p:txBody>
          <a:bodyPr/>
          <a:lstStyle/>
          <a:p>
            <a:fld id="{8216F486-0CFC-44B8-ABC6-7675E0B75693}" type="slidenum">
              <a:rPr lang="en-US" smtClean="0"/>
              <a:t>16</a:t>
            </a:fld>
            <a:endParaRPr lang="en-US"/>
          </a:p>
        </p:txBody>
      </p:sp>
    </p:spTree>
    <p:extLst>
      <p:ext uri="{BB962C8B-B14F-4D97-AF65-F5344CB8AC3E}">
        <p14:creationId xmlns:p14="http://schemas.microsoft.com/office/powerpoint/2010/main" val="2545650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4911"/>
          </a:xfrm>
        </p:spPr>
        <p:txBody>
          <a:bodyPr/>
          <a:lstStyle/>
          <a:p>
            <a:pPr algn="ctr"/>
            <a:r>
              <a:rPr lang="en-US" dirty="0"/>
              <a:t>Consistency in </a:t>
            </a:r>
            <a:r>
              <a:rPr lang="en-US" dirty="0" smtClean="0"/>
              <a:t>Documentation (contd.)</a:t>
            </a:r>
            <a:endParaRPr lang="en-US" dirty="0"/>
          </a:p>
        </p:txBody>
      </p:sp>
      <p:sp>
        <p:nvSpPr>
          <p:cNvPr id="3" name="Content Placeholder 2"/>
          <p:cNvSpPr>
            <a:spLocks noGrp="1"/>
          </p:cNvSpPr>
          <p:nvPr>
            <p:ph idx="1"/>
          </p:nvPr>
        </p:nvSpPr>
        <p:spPr>
          <a:xfrm>
            <a:off x="838200" y="1429789"/>
            <a:ext cx="10515600" cy="4246081"/>
          </a:xfrm>
        </p:spPr>
        <p:txBody>
          <a:bodyPr>
            <a:normAutofit fontScale="85000" lnSpcReduction="20000"/>
          </a:bodyPr>
          <a:lstStyle/>
          <a:p>
            <a:pPr>
              <a:spcAft>
                <a:spcPts val="1000"/>
              </a:spcAft>
            </a:pPr>
            <a:r>
              <a:rPr lang="en-US" dirty="0"/>
              <a:t>There is such thing as too much </a:t>
            </a:r>
            <a:r>
              <a:rPr lang="en-US" dirty="0" smtClean="0"/>
              <a:t>documentation, if it is inconsistent:</a:t>
            </a:r>
            <a:endParaRPr lang="en-US" dirty="0"/>
          </a:p>
          <a:p>
            <a:pPr marL="914400" lvl="1">
              <a:spcAft>
                <a:spcPts val="1000"/>
              </a:spcAft>
              <a:buFont typeface="Wingdings" panose="05000000000000000000" pitchFamily="2" charset="2"/>
              <a:buChar char="ü"/>
            </a:pPr>
            <a:r>
              <a:rPr lang="en-US" dirty="0"/>
              <a:t>Different characterization internally: emails, chats, recorded calls (bluffing), department memos, documents with many versions, meeting </a:t>
            </a:r>
            <a:r>
              <a:rPr lang="en-US" dirty="0" smtClean="0"/>
              <a:t>minutes</a:t>
            </a:r>
          </a:p>
          <a:p>
            <a:pPr marL="914400" lvl="1">
              <a:spcAft>
                <a:spcPts val="1000"/>
              </a:spcAft>
              <a:buFont typeface="Wingdings" panose="05000000000000000000" pitchFamily="2" charset="2"/>
              <a:buChar char="ü"/>
            </a:pPr>
            <a:r>
              <a:rPr lang="en-US" dirty="0" smtClean="0"/>
              <a:t>Different </a:t>
            </a:r>
            <a:r>
              <a:rPr lang="en-US" dirty="0"/>
              <a:t>characterization externally: with clients, regulators and third </a:t>
            </a:r>
            <a:r>
              <a:rPr lang="en-US" dirty="0" smtClean="0"/>
              <a:t>parties</a:t>
            </a:r>
          </a:p>
          <a:p>
            <a:pPr marL="1371600" lvl="4">
              <a:spcBef>
                <a:spcPts val="1000"/>
              </a:spcBef>
              <a:spcAft>
                <a:spcPts val="1000"/>
              </a:spcAft>
              <a:buFont typeface="Wingdings" panose="05000000000000000000" pitchFamily="2" charset="2"/>
              <a:buChar char="q"/>
            </a:pPr>
            <a:r>
              <a:rPr lang="en-US" sz="2200" dirty="0" smtClean="0"/>
              <a:t>Regulatory privilege belongs to the regulators not the firm/advisor and could be waived.</a:t>
            </a:r>
          </a:p>
          <a:p>
            <a:pPr marL="1371600" lvl="4">
              <a:spcBef>
                <a:spcPts val="1000"/>
              </a:spcBef>
              <a:spcAft>
                <a:spcPts val="1000"/>
              </a:spcAft>
              <a:buFont typeface="Wingdings" panose="05000000000000000000" pitchFamily="2" charset="2"/>
              <a:buChar char="q"/>
            </a:pPr>
            <a:r>
              <a:rPr lang="en-US" sz="2200" dirty="0" smtClean="0"/>
              <a:t>Even unrelated general statements to third parties about market conditions, available transactions could hurt your story if they are inconsistent with statements to your client.</a:t>
            </a:r>
          </a:p>
          <a:p>
            <a:pPr marL="914400" lvl="1">
              <a:spcAft>
                <a:spcPts val="1000"/>
              </a:spcAft>
              <a:buFont typeface="Wingdings" panose="05000000000000000000" pitchFamily="2" charset="2"/>
              <a:buChar char="ü"/>
            </a:pPr>
            <a:r>
              <a:rPr lang="en-US" dirty="0" smtClean="0"/>
              <a:t>Accounting/regulatory </a:t>
            </a:r>
            <a:r>
              <a:rPr lang="en-US" dirty="0"/>
              <a:t>treatment v. bankruptcy treatment</a:t>
            </a:r>
          </a:p>
          <a:p>
            <a:pPr marL="228600" lvl="3">
              <a:spcBef>
                <a:spcPts val="1000"/>
              </a:spcBef>
              <a:spcAft>
                <a:spcPts val="1000"/>
              </a:spcAft>
              <a:buFont typeface="Arial" panose="020B0604020202020204" pitchFamily="34" charset="0"/>
              <a:buChar char="•"/>
            </a:pPr>
            <a:r>
              <a:rPr lang="en-US" sz="2800" dirty="0"/>
              <a:t>Example: whose risk are you hedging? </a:t>
            </a:r>
          </a:p>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17</a:t>
            </a:fld>
            <a:endParaRPr lang="en-US"/>
          </a:p>
        </p:txBody>
      </p:sp>
    </p:spTree>
    <p:extLst>
      <p:ext uri="{BB962C8B-B14F-4D97-AF65-F5344CB8AC3E}">
        <p14:creationId xmlns:p14="http://schemas.microsoft.com/office/powerpoint/2010/main" val="4126728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8449"/>
          </a:xfrm>
        </p:spPr>
        <p:txBody>
          <a:bodyPr/>
          <a:lstStyle/>
          <a:p>
            <a:pPr algn="ctr"/>
            <a:r>
              <a:rPr lang="en-US" dirty="0" smtClean="0"/>
              <a:t>Document Recommendations</a:t>
            </a:r>
            <a:endParaRPr lang="en-US" dirty="0"/>
          </a:p>
        </p:txBody>
      </p:sp>
      <p:sp>
        <p:nvSpPr>
          <p:cNvPr id="3" name="Content Placeholder 2"/>
          <p:cNvSpPr>
            <a:spLocks noGrp="1"/>
          </p:cNvSpPr>
          <p:nvPr>
            <p:ph idx="1"/>
          </p:nvPr>
        </p:nvSpPr>
        <p:spPr>
          <a:xfrm>
            <a:off x="958273" y="1312666"/>
            <a:ext cx="10515600" cy="4132296"/>
          </a:xfrm>
        </p:spPr>
        <p:txBody>
          <a:bodyPr>
            <a:normAutofit/>
          </a:bodyPr>
          <a:lstStyle/>
          <a:p>
            <a:pPr>
              <a:spcAft>
                <a:spcPts val="1000"/>
              </a:spcAft>
            </a:pPr>
            <a:r>
              <a:rPr lang="en-US" dirty="0" smtClean="0"/>
              <a:t>Advisors </a:t>
            </a:r>
            <a:r>
              <a:rPr lang="en-US" dirty="0"/>
              <a:t>must also document recommendations, especially the potential risks/rewards associated with those recommendations. </a:t>
            </a:r>
            <a:endParaRPr lang="en-US" dirty="0" smtClean="0"/>
          </a:p>
          <a:p>
            <a:pPr marL="914400" lvl="1">
              <a:spcBef>
                <a:spcPts val="600"/>
              </a:spcBef>
              <a:spcAft>
                <a:spcPts val="600"/>
              </a:spcAft>
              <a:buFont typeface="Wingdings" panose="05000000000000000000" pitchFamily="2" charset="2"/>
              <a:buChar char="ü"/>
            </a:pPr>
            <a:r>
              <a:rPr lang="en-US" dirty="0" smtClean="0"/>
              <a:t>This </a:t>
            </a:r>
            <a:r>
              <a:rPr lang="en-US" dirty="0"/>
              <a:t>is particularly important when it comes to complex investment products as well as those directed to your older client base. </a:t>
            </a:r>
            <a:endParaRPr lang="en-US" dirty="0" smtClean="0"/>
          </a:p>
          <a:p>
            <a:pPr>
              <a:spcBef>
                <a:spcPts val="600"/>
              </a:spcBef>
              <a:spcAft>
                <a:spcPts val="1000"/>
              </a:spcAft>
            </a:pPr>
            <a:r>
              <a:rPr lang="en-US" sz="2900" dirty="0"/>
              <a:t>In a customer-initiated arbitration, arbitrators are often faced with two divergent stories: the advisor claims full disclosure and the customer claims there was no disclosure. </a:t>
            </a:r>
            <a:endParaRPr lang="en-US" sz="29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18</a:t>
            </a:fld>
            <a:endParaRPr lang="en-US"/>
          </a:p>
        </p:txBody>
      </p:sp>
    </p:spTree>
    <p:extLst>
      <p:ext uri="{BB962C8B-B14F-4D97-AF65-F5344CB8AC3E}">
        <p14:creationId xmlns:p14="http://schemas.microsoft.com/office/powerpoint/2010/main" val="3106063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1413"/>
          </a:xfrm>
        </p:spPr>
        <p:txBody>
          <a:bodyPr/>
          <a:lstStyle/>
          <a:p>
            <a:pPr algn="ctr"/>
            <a:r>
              <a:rPr lang="en-US" dirty="0" smtClean="0"/>
              <a:t>Document Recommendation</a:t>
            </a:r>
            <a:endParaRPr lang="en-US" dirty="0"/>
          </a:p>
        </p:txBody>
      </p:sp>
      <p:sp>
        <p:nvSpPr>
          <p:cNvPr id="3" name="Content Placeholder 2"/>
          <p:cNvSpPr>
            <a:spLocks noGrp="1"/>
          </p:cNvSpPr>
          <p:nvPr>
            <p:ph idx="1"/>
          </p:nvPr>
        </p:nvSpPr>
        <p:spPr>
          <a:xfrm>
            <a:off x="838200" y="1396538"/>
            <a:ext cx="10515600" cy="3850245"/>
          </a:xfrm>
        </p:spPr>
        <p:txBody>
          <a:bodyPr>
            <a:normAutofit fontScale="70000" lnSpcReduction="20000"/>
          </a:bodyPr>
          <a:lstStyle/>
          <a:p>
            <a:pPr marL="914400" lvl="1">
              <a:spcBef>
                <a:spcPts val="1000"/>
              </a:spcBef>
              <a:spcAft>
                <a:spcPts val="1000"/>
              </a:spcAft>
              <a:buFont typeface="Wingdings" panose="05000000000000000000" pitchFamily="2" charset="2"/>
              <a:buChar char="ü"/>
            </a:pPr>
            <a:r>
              <a:rPr lang="en-US" sz="2500" dirty="0"/>
              <a:t>Avoid this “he said/she said” credibility debate by following up all verbal investment recommendations with a written confirmation. </a:t>
            </a:r>
          </a:p>
          <a:p>
            <a:pPr marL="914400" lvl="1">
              <a:spcBef>
                <a:spcPts val="1000"/>
              </a:spcBef>
              <a:spcAft>
                <a:spcPts val="1000"/>
              </a:spcAft>
              <a:buFont typeface="Wingdings" panose="05000000000000000000" pitchFamily="2" charset="2"/>
              <a:buChar char="ü"/>
            </a:pPr>
            <a:r>
              <a:rPr lang="en-US" sz="2500" dirty="0"/>
              <a:t>The advisor should not rely upon the fact that the client will receive a prospectus in the mail (after the investment is made), which the client will probably discard and never read. </a:t>
            </a:r>
          </a:p>
          <a:p>
            <a:pPr marL="914400" lvl="1">
              <a:spcBef>
                <a:spcPts val="1000"/>
              </a:spcBef>
              <a:spcAft>
                <a:spcPts val="1000"/>
              </a:spcAft>
              <a:buFont typeface="Wingdings" panose="05000000000000000000" pitchFamily="2" charset="2"/>
              <a:buChar char="ü"/>
            </a:pPr>
            <a:r>
              <a:rPr lang="en-US" sz="2500" dirty="0"/>
              <a:t>In the follow-up written communication, the advisor should simply recap the recommendation and highlight the risks and rewards inherent in the investment. </a:t>
            </a:r>
          </a:p>
          <a:p>
            <a:pPr marL="914400" lvl="1">
              <a:spcBef>
                <a:spcPts val="1000"/>
              </a:spcBef>
              <a:spcAft>
                <a:spcPts val="1000"/>
              </a:spcAft>
              <a:buFont typeface="Wingdings" panose="05000000000000000000" pitchFamily="2" charset="2"/>
              <a:buChar char="ü"/>
            </a:pPr>
            <a:r>
              <a:rPr lang="en-US" sz="2500" dirty="0"/>
              <a:t>The level of detail associated with the disclosures should be directly proportional to the complexity of the product being recommended, as well as the age of the client: senior clients should get more detailed disclosures. </a:t>
            </a:r>
          </a:p>
          <a:p>
            <a:pPr marL="914400" lvl="1">
              <a:spcBef>
                <a:spcPts val="1000"/>
              </a:spcBef>
              <a:spcAft>
                <a:spcPts val="1000"/>
              </a:spcAft>
              <a:buFont typeface="Wingdings" panose="05000000000000000000" pitchFamily="2" charset="2"/>
              <a:buChar char="ü"/>
            </a:pPr>
            <a:r>
              <a:rPr lang="en-US" sz="2500" dirty="0"/>
              <a:t>The letter should conclude with a standard admonition, such as, “If you have any questions or need any further information about these recommendations, please contact me.” Doing this not only protects the client against making a mistake, but establishes written support of full disclosure on behalf of the advisor.</a:t>
            </a:r>
          </a:p>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19</a:t>
            </a:fld>
            <a:endParaRPr lang="en-US"/>
          </a:p>
        </p:txBody>
      </p:sp>
    </p:spTree>
    <p:extLst>
      <p:ext uri="{BB962C8B-B14F-4D97-AF65-F5344CB8AC3E}">
        <p14:creationId xmlns:p14="http://schemas.microsoft.com/office/powerpoint/2010/main" val="492537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5" name="Content Placeholder 4"/>
          <p:cNvSpPr>
            <a:spLocks noGrp="1"/>
          </p:cNvSpPr>
          <p:nvPr>
            <p:ph idx="1"/>
          </p:nvPr>
        </p:nvSpPr>
        <p:spPr/>
        <p:txBody>
          <a:bodyPr>
            <a:normAutofit/>
          </a:bodyPr>
          <a:lstStyle/>
          <a:p>
            <a:pPr>
              <a:spcAft>
                <a:spcPts val="1000"/>
              </a:spcAft>
            </a:pPr>
            <a:r>
              <a:rPr lang="en-US" sz="2400" dirty="0" smtClean="0"/>
              <a:t>Disruption of global markets caused by </a:t>
            </a:r>
            <a:r>
              <a:rPr lang="en-US" sz="2400" dirty="0" err="1" smtClean="0"/>
              <a:t>Covid</a:t>
            </a:r>
            <a:r>
              <a:rPr lang="en-US" sz="2400" dirty="0" smtClean="0"/>
              <a:t>-19 crisis will inevitably lead to an uptick in securities litigations.</a:t>
            </a:r>
          </a:p>
          <a:p>
            <a:pPr>
              <a:spcAft>
                <a:spcPts val="1000"/>
              </a:spcAft>
            </a:pPr>
            <a:r>
              <a:rPr lang="en-US" sz="2400" dirty="0" smtClean="0"/>
              <a:t>March 2020: largest market decline since 2008 and 20% rise in securities litigation. </a:t>
            </a:r>
          </a:p>
          <a:p>
            <a:pPr lvl="1">
              <a:buFont typeface="Wingdings" panose="05000000000000000000" pitchFamily="2" charset="2"/>
              <a:buChar char="ü"/>
            </a:pPr>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2</a:t>
            </a:fld>
            <a:endParaRPr lang="en-US"/>
          </a:p>
        </p:txBody>
      </p:sp>
      <p:pic>
        <p:nvPicPr>
          <p:cNvPr id="1026" name="Picture 2" descr="Will the Stock Market Recover? Charting The Dow's 28% Dec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9883" y="3167986"/>
            <a:ext cx="5560291" cy="2363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334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Document When a Client Disregards Your </a:t>
            </a:r>
            <a:r>
              <a:rPr lang="en-US" b="1" dirty="0" smtClean="0"/>
              <a:t>Advice</a:t>
            </a:r>
            <a:endParaRPr lang="en-US" dirty="0"/>
          </a:p>
        </p:txBody>
      </p:sp>
      <p:sp>
        <p:nvSpPr>
          <p:cNvPr id="3" name="Content Placeholder 2"/>
          <p:cNvSpPr>
            <a:spLocks noGrp="1"/>
          </p:cNvSpPr>
          <p:nvPr>
            <p:ph idx="1"/>
          </p:nvPr>
        </p:nvSpPr>
        <p:spPr>
          <a:xfrm>
            <a:off x="1004455" y="1690688"/>
            <a:ext cx="10515600" cy="3850245"/>
          </a:xfrm>
        </p:spPr>
        <p:txBody>
          <a:bodyPr>
            <a:normAutofit lnSpcReduction="10000"/>
          </a:bodyPr>
          <a:lstStyle/>
          <a:p>
            <a:pPr>
              <a:spcBef>
                <a:spcPts val="600"/>
              </a:spcBef>
              <a:spcAft>
                <a:spcPts val="600"/>
              </a:spcAft>
            </a:pPr>
            <a:r>
              <a:rPr lang="en-US" dirty="0" smtClean="0"/>
              <a:t>If </a:t>
            </a:r>
            <a:r>
              <a:rPr lang="en-US" dirty="0"/>
              <a:t>an advisor prepared a financial plan and the client deviates from that plan, the advisor should caution the client in writing about the impact the deviation may have on the client’s financial goals and objectives. </a:t>
            </a:r>
            <a:endParaRPr lang="en-US" dirty="0" smtClean="0"/>
          </a:p>
          <a:p>
            <a:pPr marL="914400" lvl="1">
              <a:spcBef>
                <a:spcPts val="1000"/>
              </a:spcBef>
              <a:spcAft>
                <a:spcPts val="1000"/>
              </a:spcAft>
              <a:buFont typeface="Wingdings" panose="05000000000000000000" pitchFamily="2" charset="2"/>
              <a:buChar char="ü"/>
            </a:pPr>
            <a:r>
              <a:rPr lang="en-US" dirty="0" smtClean="0"/>
              <a:t>Common example: when </a:t>
            </a:r>
            <a:r>
              <a:rPr lang="en-US" dirty="0"/>
              <a:t>a client inexplicably withdraws substantial amounts of cash. </a:t>
            </a:r>
            <a:r>
              <a:rPr lang="en-US" dirty="0" smtClean="0"/>
              <a:t>The </a:t>
            </a:r>
            <a:r>
              <a:rPr lang="en-US" dirty="0"/>
              <a:t>advisor should caution the client in writing against taking significant withdrawals and highlight the effect of continued high withdrawals. Should this client initiate a complaint at some future point, the stack of letters/e-mails cautioning the client against the suspect conduct becomes the best defense.</a:t>
            </a:r>
          </a:p>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20</a:t>
            </a:fld>
            <a:endParaRPr lang="en-US"/>
          </a:p>
        </p:txBody>
      </p:sp>
    </p:spTree>
    <p:extLst>
      <p:ext uri="{BB962C8B-B14F-4D97-AF65-F5344CB8AC3E}">
        <p14:creationId xmlns:p14="http://schemas.microsoft.com/office/powerpoint/2010/main" val="3444174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6351"/>
          </a:xfrm>
        </p:spPr>
        <p:txBody>
          <a:bodyPr/>
          <a:lstStyle/>
          <a:p>
            <a:pPr algn="ctr"/>
            <a:r>
              <a:rPr lang="en-US" dirty="0" smtClean="0"/>
              <a:t>Best Documentation Practices: Summary</a:t>
            </a:r>
            <a:endParaRPr lang="en-US" dirty="0"/>
          </a:p>
        </p:txBody>
      </p:sp>
      <p:sp>
        <p:nvSpPr>
          <p:cNvPr id="3" name="Content Placeholder 2"/>
          <p:cNvSpPr>
            <a:spLocks noGrp="1"/>
          </p:cNvSpPr>
          <p:nvPr>
            <p:ph idx="1"/>
          </p:nvPr>
        </p:nvSpPr>
        <p:spPr>
          <a:xfrm>
            <a:off x="838200" y="1421477"/>
            <a:ext cx="10515600" cy="4254394"/>
          </a:xfrm>
        </p:spPr>
        <p:txBody>
          <a:bodyPr>
            <a:normAutofit fontScale="92500" lnSpcReduction="10000"/>
          </a:bodyPr>
          <a:lstStyle/>
          <a:p>
            <a:pPr>
              <a:spcAft>
                <a:spcPts val="1000"/>
              </a:spcAft>
            </a:pPr>
            <a:r>
              <a:rPr lang="en-US" sz="2600" dirty="0" smtClean="0"/>
              <a:t>Detailed contemporaneous notes of oral communications  </a:t>
            </a:r>
          </a:p>
          <a:p>
            <a:pPr>
              <a:spcAft>
                <a:spcPts val="1000"/>
              </a:spcAft>
            </a:pPr>
            <a:r>
              <a:rPr lang="en-US" sz="2600" dirty="0" smtClean="0"/>
              <a:t>Confirm and document oral communications related to trades to avoid mistakes and misunderstandings, in particular in a rapidly changing market</a:t>
            </a:r>
          </a:p>
          <a:p>
            <a:pPr>
              <a:spcAft>
                <a:spcPts val="1000"/>
              </a:spcAft>
            </a:pPr>
            <a:r>
              <a:rPr lang="en-US" sz="2600" dirty="0" smtClean="0"/>
              <a:t>Consistent characterization of transaction and events in various sources</a:t>
            </a:r>
          </a:p>
          <a:p>
            <a:pPr>
              <a:spcAft>
                <a:spcPts val="1000"/>
              </a:spcAft>
            </a:pPr>
            <a:r>
              <a:rPr lang="en-US" sz="2600" dirty="0" smtClean="0"/>
              <a:t>Document disclosures and advice, including advice that the client does not follow</a:t>
            </a:r>
          </a:p>
          <a:p>
            <a:pPr>
              <a:spcAft>
                <a:spcPts val="1000"/>
              </a:spcAft>
            </a:pPr>
            <a:r>
              <a:rPr lang="en-US" sz="2600" dirty="0" smtClean="0"/>
              <a:t>Highlight the risks and important information for the client</a:t>
            </a:r>
          </a:p>
          <a:p>
            <a:pPr marL="0" indent="0">
              <a:spcAft>
                <a:spcPts val="1000"/>
              </a:spcAft>
              <a:buNone/>
            </a:pPr>
            <a:r>
              <a:rPr lang="en-US" sz="2600" b="1" dirty="0" smtClean="0"/>
              <a:t>If the firm and individual brokers follow these practices, they should be well-positioned to address any customer complaints.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21</a:t>
            </a:fld>
            <a:endParaRPr lang="en-US"/>
          </a:p>
        </p:txBody>
      </p:sp>
    </p:spTree>
    <p:extLst>
      <p:ext uri="{BB962C8B-B14F-4D97-AF65-F5344CB8AC3E}">
        <p14:creationId xmlns:p14="http://schemas.microsoft.com/office/powerpoint/2010/main" val="425728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4540"/>
          </a:xfrm>
        </p:spPr>
        <p:txBody>
          <a:bodyPr/>
          <a:lstStyle/>
          <a:p>
            <a:pPr algn="ctr"/>
            <a:r>
              <a:rPr lang="en-US" dirty="0"/>
              <a:t>A Complaint: What Should You Do Next?</a:t>
            </a:r>
          </a:p>
        </p:txBody>
      </p:sp>
      <p:sp>
        <p:nvSpPr>
          <p:cNvPr id="3" name="Content Placeholder 2"/>
          <p:cNvSpPr>
            <a:spLocks noGrp="1"/>
          </p:cNvSpPr>
          <p:nvPr>
            <p:ph idx="1"/>
          </p:nvPr>
        </p:nvSpPr>
        <p:spPr>
          <a:xfrm>
            <a:off x="838200" y="1479666"/>
            <a:ext cx="10515600" cy="4196205"/>
          </a:xfrm>
        </p:spPr>
        <p:txBody>
          <a:bodyPr>
            <a:normAutofit/>
          </a:bodyPr>
          <a:lstStyle/>
          <a:p>
            <a:pPr>
              <a:spcAft>
                <a:spcPts val="600"/>
              </a:spcAft>
            </a:pPr>
            <a:r>
              <a:rPr lang="en-US" dirty="0" smtClean="0"/>
              <a:t>Customers </a:t>
            </a:r>
            <a:r>
              <a:rPr lang="en-US" dirty="0"/>
              <a:t>lodge both informal complaints (verbal or written complaint) and formal ones (such as a statement of claim through </a:t>
            </a:r>
            <a:r>
              <a:rPr lang="en-US" dirty="0" err="1"/>
              <a:t>FINRA</a:t>
            </a:r>
            <a:r>
              <a:rPr lang="en-US" dirty="0"/>
              <a:t>). </a:t>
            </a:r>
          </a:p>
          <a:p>
            <a:pPr>
              <a:spcAft>
                <a:spcPts val="600"/>
              </a:spcAft>
            </a:pPr>
            <a:r>
              <a:rPr lang="en-US" dirty="0" smtClean="0"/>
              <a:t>Handling </a:t>
            </a:r>
            <a:r>
              <a:rPr lang="en-US" dirty="0"/>
              <a:t>a complaint properly in the earliest stages affects the ultimate outcome. </a:t>
            </a:r>
            <a:endParaRPr lang="en-US" dirty="0" smtClean="0"/>
          </a:p>
          <a:p>
            <a:pPr>
              <a:spcAft>
                <a:spcPts val="600"/>
              </a:spcAft>
            </a:pPr>
            <a:r>
              <a:rPr lang="en-US" dirty="0" smtClean="0"/>
              <a:t>Although </a:t>
            </a:r>
            <a:r>
              <a:rPr lang="en-US" dirty="0"/>
              <a:t>the firm compliance manual should be the primary resource guide for the advisor faced with a complaint, </a:t>
            </a:r>
            <a:r>
              <a:rPr lang="en-US" dirty="0" smtClean="0"/>
              <a:t>we will highlight </a:t>
            </a:r>
            <a:r>
              <a:rPr lang="en-US" dirty="0"/>
              <a:t>what an advisor should and should not do when first faced with a complaint.</a:t>
            </a:r>
          </a:p>
        </p:txBody>
      </p:sp>
      <p:sp>
        <p:nvSpPr>
          <p:cNvPr id="4" name="Slide Number Placeholder 3"/>
          <p:cNvSpPr>
            <a:spLocks noGrp="1"/>
          </p:cNvSpPr>
          <p:nvPr>
            <p:ph type="sldNum" sz="quarter" idx="12"/>
          </p:nvPr>
        </p:nvSpPr>
        <p:spPr/>
        <p:txBody>
          <a:bodyPr/>
          <a:lstStyle/>
          <a:p>
            <a:fld id="{8216F486-0CFC-44B8-ABC6-7675E0B75693}" type="slidenum">
              <a:rPr lang="en-US" smtClean="0"/>
              <a:t>22</a:t>
            </a:fld>
            <a:endParaRPr lang="en-US"/>
          </a:p>
        </p:txBody>
      </p:sp>
    </p:spTree>
    <p:extLst>
      <p:ext uri="{BB962C8B-B14F-4D97-AF65-F5344CB8AC3E}">
        <p14:creationId xmlns:p14="http://schemas.microsoft.com/office/powerpoint/2010/main" val="37293254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701" y="796858"/>
            <a:ext cx="10515600" cy="879138"/>
          </a:xfrm>
        </p:spPr>
        <p:txBody>
          <a:bodyPr>
            <a:normAutofit fontScale="90000"/>
          </a:bodyPr>
          <a:lstStyle/>
          <a:p>
            <a:pPr algn="ctr"/>
            <a:r>
              <a:rPr lang="en-US" b="1" dirty="0"/>
              <a:t>Forward the Complaint to the Proper Personnel</a:t>
            </a:r>
            <a:br>
              <a:rPr lang="en-US" b="1" dirty="0"/>
            </a:br>
            <a:endParaRPr lang="en-US" dirty="0"/>
          </a:p>
        </p:txBody>
      </p:sp>
      <p:sp>
        <p:nvSpPr>
          <p:cNvPr id="3" name="Content Placeholder 2"/>
          <p:cNvSpPr>
            <a:spLocks noGrp="1"/>
          </p:cNvSpPr>
          <p:nvPr>
            <p:ph idx="1"/>
          </p:nvPr>
        </p:nvSpPr>
        <p:spPr>
          <a:xfrm>
            <a:off x="838200" y="1559618"/>
            <a:ext cx="10515600" cy="3850245"/>
          </a:xfrm>
        </p:spPr>
        <p:txBody>
          <a:bodyPr>
            <a:normAutofit fontScale="92500" lnSpcReduction="20000"/>
          </a:bodyPr>
          <a:lstStyle/>
          <a:p>
            <a:pPr>
              <a:spcAft>
                <a:spcPts val="1000"/>
              </a:spcAft>
            </a:pPr>
            <a:r>
              <a:rPr lang="en-US" dirty="0" smtClean="0"/>
              <a:t>All </a:t>
            </a:r>
            <a:r>
              <a:rPr lang="en-US" dirty="0"/>
              <a:t>complaints, whether informal or formal, should be handled in the same fashion. </a:t>
            </a:r>
            <a:endParaRPr lang="en-US" dirty="0" smtClean="0"/>
          </a:p>
          <a:p>
            <a:pPr>
              <a:spcAft>
                <a:spcPts val="1000"/>
              </a:spcAft>
            </a:pPr>
            <a:r>
              <a:rPr lang="en-US" dirty="0" smtClean="0"/>
              <a:t>An </a:t>
            </a:r>
            <a:r>
              <a:rPr lang="en-US" dirty="0"/>
              <a:t>advisor should not try and take the matter into his or her hands. The advisor should immediately forward the complaint to those individuals designated to handle such matters, namely, a managing principal, compliance officer or legal department. </a:t>
            </a:r>
            <a:endParaRPr lang="en-US" dirty="0" smtClean="0"/>
          </a:p>
          <a:p>
            <a:pPr>
              <a:spcAft>
                <a:spcPts val="1000"/>
              </a:spcAft>
            </a:pPr>
            <a:r>
              <a:rPr lang="en-US" dirty="0" smtClean="0"/>
              <a:t>Formal </a:t>
            </a:r>
            <a:r>
              <a:rPr lang="en-US" dirty="0"/>
              <a:t>complaints, in particular, have set deadlines by when to respond. The failure to report a complaint in a timely manner may jeopardize available insurance coverage, among other things. Ignoring the complaint or treating it with therapeutic neglect will inevitably make the situation worse.</a:t>
            </a:r>
          </a:p>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23</a:t>
            </a:fld>
            <a:endParaRPr lang="en-US"/>
          </a:p>
        </p:txBody>
      </p:sp>
    </p:spTree>
    <p:extLst>
      <p:ext uri="{BB962C8B-B14F-4D97-AF65-F5344CB8AC3E}">
        <p14:creationId xmlns:p14="http://schemas.microsoft.com/office/powerpoint/2010/main" val="3772238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4417"/>
          </a:xfrm>
        </p:spPr>
        <p:txBody>
          <a:bodyPr>
            <a:normAutofit fontScale="90000"/>
          </a:bodyPr>
          <a:lstStyle/>
          <a:p>
            <a:pPr algn="ctr"/>
            <a:r>
              <a:rPr lang="en-US" b="1" dirty="0"/>
              <a:t>Forward the Complaint to the Proper </a:t>
            </a:r>
            <a:r>
              <a:rPr lang="en-US" b="1" dirty="0" smtClean="0"/>
              <a:t>Personnel (contd.)</a:t>
            </a:r>
            <a:r>
              <a:rPr lang="en-US" b="1" dirty="0"/>
              <a:t/>
            </a:r>
            <a:br>
              <a:rPr lang="en-US" b="1" dirty="0"/>
            </a:br>
            <a:endParaRPr lang="en-US" dirty="0"/>
          </a:p>
        </p:txBody>
      </p:sp>
      <p:sp>
        <p:nvSpPr>
          <p:cNvPr id="3" name="Content Placeholder 2"/>
          <p:cNvSpPr>
            <a:spLocks noGrp="1"/>
          </p:cNvSpPr>
          <p:nvPr>
            <p:ph idx="1"/>
          </p:nvPr>
        </p:nvSpPr>
        <p:spPr>
          <a:xfrm>
            <a:off x="913015" y="1396538"/>
            <a:ext cx="10515600" cy="3850245"/>
          </a:xfrm>
        </p:spPr>
        <p:txBody>
          <a:bodyPr>
            <a:normAutofit fontScale="70000" lnSpcReduction="20000"/>
          </a:bodyPr>
          <a:lstStyle/>
          <a:p>
            <a:pPr>
              <a:spcAft>
                <a:spcPts val="1000"/>
              </a:spcAft>
            </a:pPr>
            <a:r>
              <a:rPr lang="en-US" sz="3100" dirty="0"/>
              <a:t>This advice applies to </a:t>
            </a:r>
            <a:r>
              <a:rPr lang="en-US" sz="3100" i="1" dirty="0"/>
              <a:t>any</a:t>
            </a:r>
            <a:r>
              <a:rPr lang="en-US" sz="3100" dirty="0"/>
              <a:t> complaints, even the ones you believe to be completely unsubstantiated or baseless. </a:t>
            </a:r>
          </a:p>
          <a:p>
            <a:pPr>
              <a:spcAft>
                <a:spcPts val="1000"/>
              </a:spcAft>
            </a:pPr>
            <a:r>
              <a:rPr lang="en-US" sz="3100" dirty="0" smtClean="0"/>
              <a:t>There might be certain obligations imposed on the advisor/firm to timely investigate and report the complaints. E.g. </a:t>
            </a:r>
            <a:r>
              <a:rPr lang="en-US" sz="3100" dirty="0" err="1"/>
              <a:t>FINRA</a:t>
            </a:r>
            <a:r>
              <a:rPr lang="en-US" sz="3100" dirty="0"/>
              <a:t> Rule </a:t>
            </a:r>
            <a:r>
              <a:rPr lang="en-US" sz="3100" dirty="0" smtClean="0"/>
              <a:t>4530 reporting requirements. </a:t>
            </a:r>
          </a:p>
          <a:p>
            <a:pPr>
              <a:spcAft>
                <a:spcPts val="1000"/>
              </a:spcAft>
            </a:pPr>
            <a:r>
              <a:rPr lang="en-US" sz="3100" dirty="0" smtClean="0"/>
              <a:t>Post-2008 </a:t>
            </a:r>
            <a:r>
              <a:rPr lang="en-US" sz="3100" dirty="0"/>
              <a:t>financial crisis government investigations resulted in severe monetary penalties against many companies and their owners for failure to adequately investigate and address customer complaints.  </a:t>
            </a:r>
          </a:p>
          <a:p>
            <a:pPr marL="914400" lvl="1">
              <a:spcBef>
                <a:spcPts val="1000"/>
              </a:spcBef>
              <a:spcAft>
                <a:spcPts val="1000"/>
              </a:spcAft>
              <a:buFont typeface="Wingdings" panose="05000000000000000000" pitchFamily="2" charset="2"/>
              <a:buChar char="ü"/>
            </a:pPr>
            <a:r>
              <a:rPr lang="en-US" sz="2600" dirty="0"/>
              <a:t>A $25 billion settlement executed by the federal and state government authorities with the nation’s five largest mortgage service providers required each servicer to develop and implement robust consumer complaint management procedures and processes</a:t>
            </a:r>
            <a:r>
              <a:rPr lang="en-US" sz="2600" dirty="0" smtClean="0"/>
              <a:t>. </a:t>
            </a:r>
            <a:r>
              <a:rPr lang="en-US" sz="2600" dirty="0"/>
              <a:t>Consent Judgment, United States v. Bank of America Corp., No. 1:12-cv-00361-RMC (</a:t>
            </a:r>
            <a:r>
              <a:rPr lang="en-US" sz="2600" dirty="0" err="1"/>
              <a:t>D.D.C</a:t>
            </a:r>
            <a:r>
              <a:rPr lang="en-US" sz="2600" dirty="0"/>
              <a:t>. Apr. 4, 2012).</a:t>
            </a:r>
          </a:p>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24</a:t>
            </a:fld>
            <a:endParaRPr lang="en-US"/>
          </a:p>
        </p:txBody>
      </p:sp>
    </p:spTree>
    <p:extLst>
      <p:ext uri="{BB962C8B-B14F-4D97-AF65-F5344CB8AC3E}">
        <p14:creationId xmlns:p14="http://schemas.microsoft.com/office/powerpoint/2010/main" val="3890179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Cease Communication With the Client About the Subject Matter of the Complaint</a:t>
            </a:r>
          </a:p>
        </p:txBody>
      </p:sp>
      <p:sp>
        <p:nvSpPr>
          <p:cNvPr id="3" name="Content Placeholder 2"/>
          <p:cNvSpPr>
            <a:spLocks noGrp="1"/>
          </p:cNvSpPr>
          <p:nvPr>
            <p:ph idx="1"/>
          </p:nvPr>
        </p:nvSpPr>
        <p:spPr>
          <a:xfrm>
            <a:off x="780011" y="1690688"/>
            <a:ext cx="10515600" cy="3850245"/>
          </a:xfrm>
        </p:spPr>
        <p:txBody>
          <a:bodyPr>
            <a:normAutofit fontScale="77500" lnSpcReduction="20000"/>
          </a:bodyPr>
          <a:lstStyle/>
          <a:p>
            <a:pPr>
              <a:spcAft>
                <a:spcPts val="1000"/>
              </a:spcAft>
            </a:pPr>
            <a:r>
              <a:rPr lang="en-US" dirty="0" smtClean="0"/>
              <a:t>An </a:t>
            </a:r>
            <a:r>
              <a:rPr lang="en-US" dirty="0"/>
              <a:t>advisor with a longstanding relationship with a </a:t>
            </a:r>
            <a:r>
              <a:rPr lang="en-US" dirty="0" smtClean="0"/>
              <a:t>now-complaining </a:t>
            </a:r>
            <a:r>
              <a:rPr lang="en-US" dirty="0"/>
              <a:t>client may try to resolve the dispute with the customer outside of proper company channels. </a:t>
            </a:r>
            <a:endParaRPr lang="en-US" dirty="0" smtClean="0"/>
          </a:p>
          <a:p>
            <a:pPr>
              <a:spcAft>
                <a:spcPts val="1000"/>
              </a:spcAft>
            </a:pPr>
            <a:r>
              <a:rPr lang="en-US" dirty="0" smtClean="0"/>
              <a:t>Such </a:t>
            </a:r>
            <a:r>
              <a:rPr lang="en-US" dirty="0"/>
              <a:t>conduct not only runs afoul of the firm compliance manual, but also will only cause the advisor more problems than the complaint itself. Any communication may only inflame the situation, particularly due to the highly emotional reaction an advisor may have when faced with a complaint, so cease all communication with the client regarding the subject matter of the complaint. </a:t>
            </a:r>
            <a:endParaRPr lang="en-US" dirty="0" smtClean="0"/>
          </a:p>
          <a:p>
            <a:pPr>
              <a:spcAft>
                <a:spcPts val="1000"/>
              </a:spcAft>
            </a:pPr>
            <a:r>
              <a:rPr lang="en-US" dirty="0" smtClean="0"/>
              <a:t>In </a:t>
            </a:r>
            <a:r>
              <a:rPr lang="en-US" dirty="0"/>
              <a:t>situations where the client has not terminated the relationship with the advisor, who now is the subject of the complaint, the most prudent course is for the advisor to request that his/her managing principal reassign the client to another advisor. In short, once a client complains about your services, there is no need to continue the relationship.</a:t>
            </a:r>
          </a:p>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25</a:t>
            </a:fld>
            <a:endParaRPr lang="en-US"/>
          </a:p>
        </p:txBody>
      </p:sp>
    </p:spTree>
    <p:extLst>
      <p:ext uri="{BB962C8B-B14F-4D97-AF65-F5344CB8AC3E}">
        <p14:creationId xmlns:p14="http://schemas.microsoft.com/office/powerpoint/2010/main" val="4100992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1671"/>
          </a:xfrm>
        </p:spPr>
        <p:txBody>
          <a:bodyPr/>
          <a:lstStyle/>
          <a:p>
            <a:r>
              <a:rPr lang="en-US" b="1" dirty="0"/>
              <a:t>Gather All Documents in the Client’s File</a:t>
            </a:r>
          </a:p>
        </p:txBody>
      </p:sp>
      <p:sp>
        <p:nvSpPr>
          <p:cNvPr id="3" name="Content Placeholder 2"/>
          <p:cNvSpPr>
            <a:spLocks noGrp="1"/>
          </p:cNvSpPr>
          <p:nvPr>
            <p:ph idx="1"/>
          </p:nvPr>
        </p:nvSpPr>
        <p:spPr>
          <a:xfrm>
            <a:off x="950884" y="1335604"/>
            <a:ext cx="10520680" cy="4242236"/>
          </a:xfrm>
        </p:spPr>
        <p:txBody>
          <a:bodyPr>
            <a:noAutofit/>
          </a:bodyPr>
          <a:lstStyle/>
          <a:p>
            <a:pPr>
              <a:spcBef>
                <a:spcPts val="800"/>
              </a:spcBef>
              <a:spcAft>
                <a:spcPts val="800"/>
              </a:spcAft>
            </a:pPr>
            <a:r>
              <a:rPr lang="en-US" sz="1800" dirty="0" smtClean="0"/>
              <a:t>Although </a:t>
            </a:r>
            <a:r>
              <a:rPr lang="en-US" sz="1800" dirty="0"/>
              <a:t>a client’s file should be current and complete at all times, it is particularly important for the advisor to ensure the accuracy of the file when faced with a complaint. </a:t>
            </a:r>
            <a:endParaRPr lang="en-US" sz="1800" dirty="0" smtClean="0"/>
          </a:p>
          <a:p>
            <a:pPr>
              <a:spcBef>
                <a:spcPts val="800"/>
              </a:spcBef>
              <a:spcAft>
                <a:spcPts val="800"/>
              </a:spcAft>
            </a:pPr>
            <a:r>
              <a:rPr lang="en-US" sz="1800" dirty="0" smtClean="0"/>
              <a:t>Documents </a:t>
            </a:r>
            <a:r>
              <a:rPr lang="en-US" sz="1800" dirty="0"/>
              <a:t>from all possible sources relevant to the client/broker relationship must be in the “file” (either hard or soft), including any documents that a managing principal may have in his/her possession regarding the complaining client. </a:t>
            </a:r>
            <a:endParaRPr lang="en-US" sz="1800" dirty="0" smtClean="0"/>
          </a:p>
          <a:p>
            <a:pPr>
              <a:spcBef>
                <a:spcPts val="800"/>
              </a:spcBef>
              <a:spcAft>
                <a:spcPts val="800"/>
              </a:spcAft>
            </a:pPr>
            <a:r>
              <a:rPr lang="en-US" sz="1800" dirty="0" smtClean="0"/>
              <a:t>Compliance </a:t>
            </a:r>
            <a:r>
              <a:rPr lang="en-US" sz="1800" dirty="0"/>
              <a:t>and/or legal will want to review the client file to analyze the substance of the complaint; an incomplete file hampers that review and may have a materially adverse impact on the defense of the claim. </a:t>
            </a:r>
            <a:endParaRPr lang="en-US" sz="1800" dirty="0" smtClean="0"/>
          </a:p>
          <a:p>
            <a:pPr>
              <a:spcBef>
                <a:spcPts val="800"/>
              </a:spcBef>
              <a:spcAft>
                <a:spcPts val="800"/>
              </a:spcAft>
            </a:pPr>
            <a:r>
              <a:rPr lang="en-US" sz="1800" dirty="0" smtClean="0"/>
              <a:t>In </a:t>
            </a:r>
            <a:r>
              <a:rPr lang="en-US" sz="1800" dirty="0"/>
              <a:t>particular, failure to gather all documents relating to the complaining client could lead to an incomplete analysis of the complaint, or, worse, disclosure in the middle of a trial by the managing principal that he or she failed to provide certain client-related documents notwithstanding a prior certification that all such documents were produced in the course of the legal proceeding. </a:t>
            </a:r>
            <a:endParaRPr lang="en-US" sz="1800" dirty="0" smtClean="0"/>
          </a:p>
          <a:p>
            <a:pPr>
              <a:spcBef>
                <a:spcPts val="800"/>
              </a:spcBef>
              <a:spcAft>
                <a:spcPts val="800"/>
              </a:spcAft>
            </a:pPr>
            <a:r>
              <a:rPr lang="en-US" sz="1800" dirty="0" smtClean="0"/>
              <a:t>Such </a:t>
            </a:r>
            <a:r>
              <a:rPr lang="en-US" sz="1800" dirty="0"/>
              <a:t>a disclosure in the middle of a trial will irreparably damage an otherwise defendable claim.</a:t>
            </a:r>
          </a:p>
          <a:p>
            <a:pPr marL="0" indent="0">
              <a:buNone/>
            </a:pPr>
            <a:endParaRPr lang="en-US" sz="1800" dirty="0"/>
          </a:p>
        </p:txBody>
      </p:sp>
      <p:sp>
        <p:nvSpPr>
          <p:cNvPr id="4" name="Slide Number Placeholder 3"/>
          <p:cNvSpPr>
            <a:spLocks noGrp="1"/>
          </p:cNvSpPr>
          <p:nvPr>
            <p:ph type="sldNum" sz="quarter" idx="12"/>
          </p:nvPr>
        </p:nvSpPr>
        <p:spPr/>
        <p:txBody>
          <a:bodyPr/>
          <a:lstStyle/>
          <a:p>
            <a:fld id="{8216F486-0CFC-44B8-ABC6-7675E0B75693}" type="slidenum">
              <a:rPr lang="en-US" smtClean="0"/>
              <a:t>26</a:t>
            </a:fld>
            <a:endParaRPr lang="en-US"/>
          </a:p>
        </p:txBody>
      </p:sp>
    </p:spTree>
    <p:extLst>
      <p:ext uri="{BB962C8B-B14F-4D97-AF65-F5344CB8AC3E}">
        <p14:creationId xmlns:p14="http://schemas.microsoft.com/office/powerpoint/2010/main" val="406436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4540"/>
          </a:xfrm>
        </p:spPr>
        <p:txBody>
          <a:bodyPr/>
          <a:lstStyle/>
          <a:p>
            <a:r>
              <a:rPr lang="en-US" b="1" dirty="0"/>
              <a:t>Never Alter the Contents of Your Files</a:t>
            </a:r>
          </a:p>
        </p:txBody>
      </p:sp>
      <p:sp>
        <p:nvSpPr>
          <p:cNvPr id="3" name="Content Placeholder 2"/>
          <p:cNvSpPr>
            <a:spLocks noGrp="1"/>
          </p:cNvSpPr>
          <p:nvPr>
            <p:ph idx="1"/>
          </p:nvPr>
        </p:nvSpPr>
        <p:spPr>
          <a:xfrm>
            <a:off x="838200" y="1568741"/>
            <a:ext cx="10515600" cy="4107129"/>
          </a:xfrm>
        </p:spPr>
        <p:txBody>
          <a:bodyPr>
            <a:normAutofit fontScale="92500" lnSpcReduction="20000"/>
          </a:bodyPr>
          <a:lstStyle/>
          <a:p>
            <a:pPr>
              <a:spcAft>
                <a:spcPts val="1000"/>
              </a:spcAft>
            </a:pPr>
            <a:r>
              <a:rPr lang="en-US" sz="2400" dirty="0" smtClean="0"/>
              <a:t>An </a:t>
            </a:r>
            <a:r>
              <a:rPr lang="en-US" sz="2400" dirty="0"/>
              <a:t>advisor not only must gather all documents pertaining to the complaining client, but also must neither alter any of those documents, nor remove any documents from, nor add any documents to, the file. </a:t>
            </a:r>
            <a:endParaRPr lang="en-US" sz="2400" dirty="0" smtClean="0"/>
          </a:p>
          <a:p>
            <a:pPr>
              <a:spcAft>
                <a:spcPts val="1000"/>
              </a:spcAft>
            </a:pPr>
            <a:r>
              <a:rPr lang="en-US" sz="2400" dirty="0" smtClean="0"/>
              <a:t>A </a:t>
            </a:r>
            <a:r>
              <a:rPr lang="en-US" sz="2400" dirty="0"/>
              <a:t>proper analysis of any claim requires that the reviewer have a complete and accurate picture of the advisor/client relationship, not the picture that the advisor wants to portray. </a:t>
            </a:r>
            <a:endParaRPr lang="en-US" sz="2400" dirty="0" smtClean="0"/>
          </a:p>
          <a:p>
            <a:pPr>
              <a:spcAft>
                <a:spcPts val="1000"/>
              </a:spcAft>
            </a:pPr>
            <a:r>
              <a:rPr lang="en-US" sz="2400" dirty="0" smtClean="0"/>
              <a:t>The </a:t>
            </a:r>
            <a:r>
              <a:rPr lang="en-US" sz="2400" dirty="0"/>
              <a:t>advisor should never remove, for example, a completed know-your-customer questionnaire, or recreate notes of phone conversations that were never made in an effort to bolster his version of the events. </a:t>
            </a:r>
            <a:endParaRPr lang="en-US" sz="2400" dirty="0" smtClean="0"/>
          </a:p>
          <a:p>
            <a:pPr>
              <a:spcAft>
                <a:spcPts val="1000"/>
              </a:spcAft>
            </a:pPr>
            <a:r>
              <a:rPr lang="en-US" sz="2400" dirty="0" smtClean="0"/>
              <a:t>Such </a:t>
            </a:r>
            <a:r>
              <a:rPr lang="en-US" sz="2400" dirty="0"/>
              <a:t>conduct is not only dishonest, but also may destroy an advisor’s credibility with his company and/or tribunal. In the end, the truth always prevails. An advisor should never try to play lawyer or compliance officer; there is a reason why those people are in their respective roles.</a:t>
            </a:r>
          </a:p>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27</a:t>
            </a:fld>
            <a:endParaRPr lang="en-US"/>
          </a:p>
        </p:txBody>
      </p:sp>
    </p:spTree>
    <p:extLst>
      <p:ext uri="{BB962C8B-B14F-4D97-AF65-F5344CB8AC3E}">
        <p14:creationId xmlns:p14="http://schemas.microsoft.com/office/powerpoint/2010/main" val="12575389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Never Alter the Contents of Your </a:t>
            </a:r>
            <a:r>
              <a:rPr lang="en-US" b="1" dirty="0" smtClean="0"/>
              <a:t>Files (contd.)</a:t>
            </a:r>
            <a:endParaRPr lang="en-US" dirty="0"/>
          </a:p>
        </p:txBody>
      </p:sp>
      <p:sp>
        <p:nvSpPr>
          <p:cNvPr id="3" name="Content Placeholder 2"/>
          <p:cNvSpPr>
            <a:spLocks noGrp="1"/>
          </p:cNvSpPr>
          <p:nvPr>
            <p:ph idx="1"/>
          </p:nvPr>
        </p:nvSpPr>
        <p:spPr/>
        <p:txBody>
          <a:bodyPr>
            <a:normAutofit/>
          </a:bodyPr>
          <a:lstStyle/>
          <a:p>
            <a:pPr>
              <a:spcAft>
                <a:spcPts val="1000"/>
              </a:spcAft>
            </a:pPr>
            <a:r>
              <a:rPr lang="en-US" sz="2400" dirty="0" smtClean="0"/>
              <a:t>Notwithstanding that it should be obvious that the documents and files should never be altered, recent decisions show that such conduct remains common. </a:t>
            </a:r>
          </a:p>
          <a:p>
            <a:pPr marL="914400" lvl="2">
              <a:spcBef>
                <a:spcPts val="1000"/>
              </a:spcBef>
              <a:spcAft>
                <a:spcPts val="1000"/>
              </a:spcAft>
              <a:buFont typeface="Wingdings" panose="05000000000000000000" pitchFamily="2" charset="2"/>
              <a:buChar char="ü"/>
            </a:pPr>
            <a:r>
              <a:rPr lang="en-US" sz="2200" dirty="0" smtClean="0"/>
              <a:t>Example: many recent </a:t>
            </a:r>
            <a:r>
              <a:rPr lang="en-US" sz="2200" dirty="0" err="1" smtClean="0"/>
              <a:t>FINRA</a:t>
            </a:r>
            <a:r>
              <a:rPr lang="en-US" sz="2200" dirty="0" smtClean="0"/>
              <a:t> decisions, in which advisors, managers and principals provided false information and documents to the firm and regulatory authorities, which led to monetary sanctions and suspensions. </a:t>
            </a:r>
          </a:p>
          <a:p>
            <a:pPr marL="228600" lvl="2">
              <a:spcBef>
                <a:spcPts val="1000"/>
              </a:spcBef>
              <a:spcAft>
                <a:spcPts val="1000"/>
              </a:spcAft>
            </a:pPr>
            <a:r>
              <a:rPr lang="en-US" sz="2400" dirty="0" smtClean="0"/>
              <a:t>Such </a:t>
            </a:r>
            <a:r>
              <a:rPr lang="en-US" sz="2400" dirty="0"/>
              <a:t>conduct not only leads to harsh sanctions </a:t>
            </a:r>
            <a:r>
              <a:rPr lang="en-US" sz="2400" dirty="0" smtClean="0"/>
              <a:t>imposed on an individual broker but </a:t>
            </a:r>
            <a:r>
              <a:rPr lang="en-US" sz="2400" dirty="0"/>
              <a:t>also to </a:t>
            </a:r>
            <a:r>
              <a:rPr lang="en-US" sz="2400" dirty="0" smtClean="0"/>
              <a:t>supervisor/firm’s </a:t>
            </a:r>
            <a:r>
              <a:rPr lang="en-US" sz="2400" dirty="0"/>
              <a:t>liability for failure to supervise and prevent such conduct. </a:t>
            </a:r>
          </a:p>
        </p:txBody>
      </p:sp>
      <p:sp>
        <p:nvSpPr>
          <p:cNvPr id="4" name="Slide Number Placeholder 3"/>
          <p:cNvSpPr>
            <a:spLocks noGrp="1"/>
          </p:cNvSpPr>
          <p:nvPr>
            <p:ph type="sldNum" sz="quarter" idx="12"/>
          </p:nvPr>
        </p:nvSpPr>
        <p:spPr/>
        <p:txBody>
          <a:bodyPr/>
          <a:lstStyle/>
          <a:p>
            <a:fld id="{8216F486-0CFC-44B8-ABC6-7675E0B75693}" type="slidenum">
              <a:rPr lang="en-US" smtClean="0"/>
              <a:t>28</a:t>
            </a:fld>
            <a:endParaRPr lang="en-US"/>
          </a:p>
        </p:txBody>
      </p:sp>
    </p:spTree>
    <p:extLst>
      <p:ext uri="{BB962C8B-B14F-4D97-AF65-F5344CB8AC3E}">
        <p14:creationId xmlns:p14="http://schemas.microsoft.com/office/powerpoint/2010/main" val="2517142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Continue Your Business as if There Were No Complaint</a:t>
            </a:r>
          </a:p>
        </p:txBody>
      </p:sp>
      <p:sp>
        <p:nvSpPr>
          <p:cNvPr id="3" name="Content Placeholder 2"/>
          <p:cNvSpPr>
            <a:spLocks noGrp="1"/>
          </p:cNvSpPr>
          <p:nvPr>
            <p:ph idx="1"/>
          </p:nvPr>
        </p:nvSpPr>
        <p:spPr>
          <a:xfrm>
            <a:off x="838200" y="1577131"/>
            <a:ext cx="10515600" cy="4098740"/>
          </a:xfrm>
        </p:spPr>
        <p:txBody>
          <a:bodyPr>
            <a:normAutofit fontScale="92500"/>
          </a:bodyPr>
          <a:lstStyle/>
          <a:p>
            <a:pPr>
              <a:spcBef>
                <a:spcPts val="600"/>
              </a:spcBef>
              <a:spcAft>
                <a:spcPts val="600"/>
              </a:spcAft>
            </a:pPr>
            <a:r>
              <a:rPr lang="en-US" dirty="0" smtClean="0"/>
              <a:t>The </a:t>
            </a:r>
            <a:r>
              <a:rPr lang="en-US" dirty="0"/>
              <a:t>most difficult yet essential thing for an advisor to do is to conduct business as usual, that is, as if there were no complaint. </a:t>
            </a:r>
            <a:endParaRPr lang="en-US" dirty="0" smtClean="0"/>
          </a:p>
          <a:p>
            <a:pPr>
              <a:spcBef>
                <a:spcPts val="600"/>
              </a:spcBef>
              <a:spcAft>
                <a:spcPts val="600"/>
              </a:spcAft>
            </a:pPr>
            <a:r>
              <a:rPr lang="en-US" dirty="0" smtClean="0"/>
              <a:t>An </a:t>
            </a:r>
            <a:r>
              <a:rPr lang="en-US" dirty="0"/>
              <a:t>advisor should not let the complaint control his or her life. The compliance department and legal team will address the complaint, and the advisor must trust the process, whatever the process may be. </a:t>
            </a:r>
            <a:endParaRPr lang="en-US" dirty="0" smtClean="0"/>
          </a:p>
          <a:p>
            <a:pPr>
              <a:spcBef>
                <a:spcPts val="600"/>
              </a:spcBef>
              <a:spcAft>
                <a:spcPts val="600"/>
              </a:spcAft>
            </a:pPr>
            <a:r>
              <a:rPr lang="en-US" dirty="0" smtClean="0"/>
              <a:t>Any </a:t>
            </a:r>
            <a:r>
              <a:rPr lang="en-US" dirty="0"/>
              <a:t>advisor who starts looking over his or her shoulder because of the existence of a complaint will not perform up to par, and a lack of focus on behalf of the advisor may only lead to new complaints.</a:t>
            </a:r>
          </a:p>
        </p:txBody>
      </p:sp>
      <p:sp>
        <p:nvSpPr>
          <p:cNvPr id="4" name="Slide Number Placeholder 3"/>
          <p:cNvSpPr>
            <a:spLocks noGrp="1"/>
          </p:cNvSpPr>
          <p:nvPr>
            <p:ph type="sldNum" sz="quarter" idx="12"/>
          </p:nvPr>
        </p:nvSpPr>
        <p:spPr/>
        <p:txBody>
          <a:bodyPr/>
          <a:lstStyle/>
          <a:p>
            <a:fld id="{8216F486-0CFC-44B8-ABC6-7675E0B75693}" type="slidenum">
              <a:rPr lang="en-US" smtClean="0"/>
              <a:t>29</a:t>
            </a:fld>
            <a:endParaRPr lang="en-US"/>
          </a:p>
        </p:txBody>
      </p:sp>
    </p:spTree>
    <p:extLst>
      <p:ext uri="{BB962C8B-B14F-4D97-AF65-F5344CB8AC3E}">
        <p14:creationId xmlns:p14="http://schemas.microsoft.com/office/powerpoint/2010/main" val="1056804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lstStyle/>
          <a:p>
            <a:pPr>
              <a:spcAft>
                <a:spcPts val="1000"/>
              </a:spcAft>
            </a:pPr>
            <a:r>
              <a:rPr lang="en-US" dirty="0"/>
              <a:t>What are the best practices and risk avoidance techniques to mitigate customer concerns and avert the communication and documentation mistakes that can lead to liability</a:t>
            </a:r>
            <a:r>
              <a:rPr lang="en-US" dirty="0" smtClean="0"/>
              <a:t>?</a:t>
            </a:r>
          </a:p>
          <a:p>
            <a:pPr marL="914400" lvl="1">
              <a:spcAft>
                <a:spcPts val="1000"/>
              </a:spcAft>
              <a:buFont typeface="Wingdings" panose="05000000000000000000" pitchFamily="2" charset="2"/>
              <a:buChar char="ü"/>
            </a:pPr>
            <a:r>
              <a:rPr lang="en-US" dirty="0" smtClean="0"/>
              <a:t>Clients</a:t>
            </a:r>
            <a:r>
              <a:rPr lang="en-US" dirty="0"/>
              <a:t>: common pitfalls and clients presenting unique risks </a:t>
            </a:r>
          </a:p>
          <a:p>
            <a:pPr marL="914400" lvl="1">
              <a:spcAft>
                <a:spcPts val="1000"/>
              </a:spcAft>
              <a:buFont typeface="Wingdings" panose="05000000000000000000" pitchFamily="2" charset="2"/>
              <a:buChar char="ü"/>
            </a:pPr>
            <a:r>
              <a:rPr lang="en-US" dirty="0"/>
              <a:t>Risk Avoidance Techniques: communication and documentation</a:t>
            </a:r>
          </a:p>
          <a:p>
            <a:pPr marL="914400" lvl="1">
              <a:spcAft>
                <a:spcPts val="1000"/>
              </a:spcAft>
              <a:buFont typeface="Wingdings" panose="05000000000000000000" pitchFamily="2" charset="2"/>
              <a:buChar char="ü"/>
            </a:pPr>
            <a:r>
              <a:rPr lang="en-US" dirty="0" smtClean="0"/>
              <a:t>What to do if complaint </a:t>
            </a:r>
            <a:r>
              <a:rPr lang="en-US" dirty="0"/>
              <a:t>is </a:t>
            </a:r>
            <a:r>
              <a:rPr lang="en-US" dirty="0" smtClean="0"/>
              <a:t>drafted or filed </a:t>
            </a:r>
            <a:endParaRPr lang="en-US" dirty="0"/>
          </a:p>
          <a:p>
            <a:pPr>
              <a:spcAft>
                <a:spcPts val="1000"/>
              </a:spcAft>
            </a:pPr>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3</a:t>
            </a:fld>
            <a:endParaRPr lang="en-US"/>
          </a:p>
        </p:txBody>
      </p:sp>
    </p:spTree>
    <p:extLst>
      <p:ext uri="{BB962C8B-B14F-4D97-AF65-F5344CB8AC3E}">
        <p14:creationId xmlns:p14="http://schemas.microsoft.com/office/powerpoint/2010/main" val="31350311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118"/>
            <a:ext cx="10515600" cy="1325563"/>
          </a:xfrm>
        </p:spPr>
        <p:txBody>
          <a:bodyPr/>
          <a:lstStyle/>
          <a:p>
            <a:pPr algn="ctr"/>
            <a:r>
              <a:rPr lang="en-US" dirty="0" smtClean="0"/>
              <a:t>Conclusion</a:t>
            </a:r>
            <a:endParaRPr lang="en-US" dirty="0"/>
          </a:p>
        </p:txBody>
      </p:sp>
      <p:sp>
        <p:nvSpPr>
          <p:cNvPr id="3" name="Content Placeholder 2"/>
          <p:cNvSpPr>
            <a:spLocks noGrp="1"/>
          </p:cNvSpPr>
          <p:nvPr>
            <p:ph idx="1"/>
          </p:nvPr>
        </p:nvSpPr>
        <p:spPr>
          <a:xfrm>
            <a:off x="780011" y="1243734"/>
            <a:ext cx="10515600" cy="3850245"/>
          </a:xfrm>
        </p:spPr>
        <p:txBody>
          <a:bodyPr/>
          <a:lstStyle/>
          <a:p>
            <a:pPr marL="0" indent="0">
              <a:buNone/>
            </a:pPr>
            <a:r>
              <a:rPr lang="en-US" dirty="0" smtClean="0"/>
              <a:t>The risk avoidance techniques that we’ve discussed will not only help to maintain open and honest relationship with clients but will also assist in preventing common pitfalls and ensure </a:t>
            </a:r>
            <a:r>
              <a:rPr lang="en-US" dirty="0"/>
              <a:t>that the </a:t>
            </a:r>
            <a:r>
              <a:rPr lang="en-US" dirty="0" smtClean="0"/>
              <a:t>advisor and the firm </a:t>
            </a:r>
            <a:r>
              <a:rPr lang="en-US" dirty="0"/>
              <a:t>is </a:t>
            </a:r>
            <a:r>
              <a:rPr lang="en-US" dirty="0" smtClean="0"/>
              <a:t>protected and in </a:t>
            </a:r>
            <a:r>
              <a:rPr lang="en-US" dirty="0"/>
              <a:t>a strong position to face, if necessary, </a:t>
            </a:r>
            <a:r>
              <a:rPr lang="en-US" dirty="0" smtClean="0"/>
              <a:t>customer complaints </a:t>
            </a:r>
            <a:r>
              <a:rPr lang="en-US" dirty="0"/>
              <a:t>in the aftermath of </a:t>
            </a:r>
            <a:r>
              <a:rPr lang="en-US" dirty="0" err="1"/>
              <a:t>Covid</a:t>
            </a:r>
            <a:r>
              <a:rPr lang="en-US" dirty="0"/>
              <a:t>-19 crisis.    </a:t>
            </a:r>
          </a:p>
        </p:txBody>
      </p:sp>
      <p:sp>
        <p:nvSpPr>
          <p:cNvPr id="4" name="Slide Number Placeholder 3"/>
          <p:cNvSpPr>
            <a:spLocks noGrp="1"/>
          </p:cNvSpPr>
          <p:nvPr>
            <p:ph type="sldNum" sz="quarter" idx="12"/>
          </p:nvPr>
        </p:nvSpPr>
        <p:spPr/>
        <p:txBody>
          <a:bodyPr/>
          <a:lstStyle/>
          <a:p>
            <a:fld id="{8216F486-0CFC-44B8-ABC6-7675E0B75693}" type="slidenum">
              <a:rPr lang="en-US" smtClean="0"/>
              <a:t>30</a:t>
            </a:fld>
            <a:endParaRPr lang="en-US"/>
          </a:p>
        </p:txBody>
      </p:sp>
    </p:spTree>
    <p:extLst>
      <p:ext uri="{BB962C8B-B14F-4D97-AF65-F5344CB8AC3E}">
        <p14:creationId xmlns:p14="http://schemas.microsoft.com/office/powerpoint/2010/main" val="34531111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QUESTIONS?</a:t>
            </a:r>
            <a:endParaRPr lang="en-US" sz="3600" dirty="0"/>
          </a:p>
        </p:txBody>
      </p:sp>
      <p:sp>
        <p:nvSpPr>
          <p:cNvPr id="3" name="Slide Number Placeholder 2"/>
          <p:cNvSpPr>
            <a:spLocks noGrp="1"/>
          </p:cNvSpPr>
          <p:nvPr>
            <p:ph type="sldNum" sz="quarter" idx="12"/>
          </p:nvPr>
        </p:nvSpPr>
        <p:spPr/>
        <p:txBody>
          <a:bodyPr/>
          <a:lstStyle/>
          <a:p>
            <a:fld id="{8216F486-0CFC-44B8-ABC6-7675E0B75693}" type="slidenum">
              <a:rPr lang="en-US" smtClean="0"/>
              <a:t>31</a:t>
            </a:fld>
            <a:endParaRPr lang="en-US"/>
          </a:p>
        </p:txBody>
      </p:sp>
    </p:spTree>
    <p:extLst>
      <p:ext uri="{BB962C8B-B14F-4D97-AF65-F5344CB8AC3E}">
        <p14:creationId xmlns:p14="http://schemas.microsoft.com/office/powerpoint/2010/main" val="3630455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5677"/>
            <a:ext cx="10515600" cy="4236440"/>
          </a:xfrm>
        </p:spPr>
        <p:txBody>
          <a:bodyPr>
            <a:normAutofit/>
          </a:bodyPr>
          <a:lstStyle/>
          <a:p>
            <a:r>
              <a:rPr lang="en-US" dirty="0" smtClean="0"/>
              <a:t>Joshua Horn, Esquire</a:t>
            </a:r>
            <a:br>
              <a:rPr lang="en-US" dirty="0" smtClean="0"/>
            </a:br>
            <a:r>
              <a:rPr lang="en-US" dirty="0" smtClean="0">
                <a:hlinkClick r:id="rId2"/>
              </a:rPr>
              <a:t>Jhorn@foxrothschild.com</a:t>
            </a:r>
            <a:r>
              <a:rPr lang="en-US" dirty="0" smtClean="0"/>
              <a:t/>
            </a:r>
            <a:br>
              <a:rPr lang="en-US" dirty="0" smtClean="0"/>
            </a:br>
            <a:r>
              <a:rPr lang="en-US" dirty="0" smtClean="0"/>
              <a:t>(215) 299-2184</a:t>
            </a:r>
            <a:br>
              <a:rPr lang="en-US" dirty="0" smtClean="0"/>
            </a:br>
            <a:r>
              <a:rPr lang="en-US" dirty="0"/>
              <a:t/>
            </a:r>
            <a:br>
              <a:rPr lang="en-US" dirty="0"/>
            </a:br>
            <a:r>
              <a:rPr lang="en-US" dirty="0" smtClean="0"/>
              <a:t>Oksana Wright, Esquire</a:t>
            </a:r>
            <a:br>
              <a:rPr lang="en-US" dirty="0" smtClean="0"/>
            </a:br>
            <a:r>
              <a:rPr lang="en-US" dirty="0" smtClean="0">
                <a:hlinkClick r:id="rId3"/>
              </a:rPr>
              <a:t>owright@foxrothschild.com</a:t>
            </a:r>
            <a:r>
              <a:rPr lang="en-US" dirty="0" smtClean="0"/>
              <a:t/>
            </a:r>
            <a:br>
              <a:rPr lang="en-US" dirty="0" smtClean="0"/>
            </a:br>
            <a:r>
              <a:rPr lang="en-US" dirty="0" smtClean="0"/>
              <a:t>(212) 878-7930</a:t>
            </a:r>
            <a:r>
              <a:rPr lang="en-US" dirty="0"/>
              <a:t/>
            </a:r>
            <a:br>
              <a:rPr lang="en-US" dirty="0"/>
            </a:b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8216F486-0CFC-44B8-ABC6-7675E0B75693}" type="slidenum">
              <a:rPr lang="en-US" smtClean="0"/>
              <a:t>32</a:t>
            </a:fld>
            <a:endParaRPr lang="en-US"/>
          </a:p>
        </p:txBody>
      </p:sp>
    </p:spTree>
    <p:extLst>
      <p:ext uri="{BB962C8B-B14F-4D97-AF65-F5344CB8AC3E}">
        <p14:creationId xmlns:p14="http://schemas.microsoft.com/office/powerpoint/2010/main" val="819563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0669"/>
          </a:xfrm>
        </p:spPr>
        <p:txBody>
          <a:bodyPr/>
          <a:lstStyle/>
          <a:p>
            <a:pPr algn="ctr"/>
            <a:r>
              <a:rPr lang="en-US" dirty="0" smtClean="0"/>
              <a:t>Clients: Common </a:t>
            </a:r>
            <a:r>
              <a:rPr lang="en-US" dirty="0"/>
              <a:t>Pitfalls</a:t>
            </a:r>
          </a:p>
        </p:txBody>
      </p:sp>
      <p:sp>
        <p:nvSpPr>
          <p:cNvPr id="3" name="Content Placeholder 2"/>
          <p:cNvSpPr>
            <a:spLocks noGrp="1"/>
          </p:cNvSpPr>
          <p:nvPr>
            <p:ph idx="1"/>
          </p:nvPr>
        </p:nvSpPr>
        <p:spPr>
          <a:xfrm>
            <a:off x="838200" y="1459685"/>
            <a:ext cx="10515600" cy="4216186"/>
          </a:xfrm>
        </p:spPr>
        <p:txBody>
          <a:bodyPr>
            <a:normAutofit lnSpcReduction="10000"/>
          </a:bodyPr>
          <a:lstStyle/>
          <a:p>
            <a:pPr marL="0" indent="0">
              <a:spcAft>
                <a:spcPts val="1000"/>
              </a:spcAft>
              <a:buNone/>
            </a:pPr>
            <a:r>
              <a:rPr lang="en-US" b="1" dirty="0" smtClean="0"/>
              <a:t>1.</a:t>
            </a:r>
            <a:r>
              <a:rPr lang="en-US" dirty="0"/>
              <a:t> </a:t>
            </a:r>
            <a:r>
              <a:rPr lang="en-US" dirty="0" smtClean="0"/>
              <a:t>  </a:t>
            </a:r>
            <a:r>
              <a:rPr lang="en-US" b="1" dirty="0" smtClean="0"/>
              <a:t>Taking </a:t>
            </a:r>
            <a:r>
              <a:rPr lang="en-US" b="1" dirty="0"/>
              <a:t>on the Free Agent Client</a:t>
            </a:r>
          </a:p>
          <a:p>
            <a:pPr marL="914400" lvl="1">
              <a:spcAft>
                <a:spcPts val="1000"/>
              </a:spcAft>
              <a:buFont typeface="Wingdings" panose="05000000000000000000" pitchFamily="2" charset="2"/>
              <a:buChar char="ü"/>
            </a:pPr>
            <a:r>
              <a:rPr lang="en-US" dirty="0" smtClean="0"/>
              <a:t>client worked with a number of different advisors over a short period of time before coming to you. </a:t>
            </a:r>
          </a:p>
          <a:p>
            <a:pPr marL="914400" lvl="1">
              <a:spcAft>
                <a:spcPts val="1000"/>
              </a:spcAft>
              <a:buFont typeface="Wingdings" panose="05000000000000000000" pitchFamily="2" charset="2"/>
              <a:buChar char="ü"/>
            </a:pPr>
            <a:r>
              <a:rPr lang="en-US" dirty="0" smtClean="0"/>
              <a:t>shops for returns and the promise of a better day, and that trait, in our experience, should raise every red flag and ring every alarm bell.</a:t>
            </a:r>
          </a:p>
          <a:p>
            <a:pPr marL="914400" lvl="1">
              <a:spcAft>
                <a:spcPts val="1000"/>
              </a:spcAft>
              <a:buFont typeface="Wingdings" panose="05000000000000000000" pitchFamily="2" charset="2"/>
              <a:buChar char="ü"/>
            </a:pPr>
            <a:r>
              <a:rPr lang="en-US" dirty="0" smtClean="0"/>
              <a:t>client who may never be satisfied and, in all likelihood, will be the first to initiate a lawsuit. </a:t>
            </a:r>
          </a:p>
          <a:p>
            <a:pPr marL="914400" lvl="1">
              <a:spcAft>
                <a:spcPts val="1000"/>
              </a:spcAft>
              <a:buFont typeface="Wingdings" panose="05000000000000000000" pitchFamily="2" charset="2"/>
              <a:buChar char="ü"/>
            </a:pPr>
            <a:r>
              <a:rPr lang="en-US" dirty="0" smtClean="0"/>
              <a:t>if </a:t>
            </a:r>
            <a:r>
              <a:rPr lang="en-US" dirty="0"/>
              <a:t>you think that you may have the answer to the free agent’s past issues with advisors, you are setting yourself up for potential problems.</a:t>
            </a:r>
          </a:p>
          <a:p>
            <a:pPr>
              <a:spcAft>
                <a:spcPts val="1000"/>
              </a:spcAft>
            </a:pPr>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4</a:t>
            </a:fld>
            <a:endParaRPr lang="en-US"/>
          </a:p>
        </p:txBody>
      </p:sp>
    </p:spTree>
    <p:extLst>
      <p:ext uri="{BB962C8B-B14F-4D97-AF65-F5344CB8AC3E}">
        <p14:creationId xmlns:p14="http://schemas.microsoft.com/office/powerpoint/2010/main" val="3577762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Clients: Common Pitfalls (cont.)</a:t>
            </a:r>
            <a:endParaRPr lang="en-US" dirty="0"/>
          </a:p>
        </p:txBody>
      </p:sp>
      <p:sp>
        <p:nvSpPr>
          <p:cNvPr id="3" name="Content Placeholder 2"/>
          <p:cNvSpPr>
            <a:spLocks noGrp="1"/>
          </p:cNvSpPr>
          <p:nvPr>
            <p:ph idx="1"/>
          </p:nvPr>
        </p:nvSpPr>
        <p:spPr>
          <a:xfrm>
            <a:off x="838200" y="1484851"/>
            <a:ext cx="10515600" cy="4092989"/>
          </a:xfrm>
        </p:spPr>
        <p:txBody>
          <a:bodyPr>
            <a:normAutofit fontScale="92500" lnSpcReduction="20000"/>
          </a:bodyPr>
          <a:lstStyle/>
          <a:p>
            <a:pPr marL="514350" indent="-514350">
              <a:spcAft>
                <a:spcPts val="1000"/>
              </a:spcAft>
              <a:buAutoNum type="arabicPeriod" startAt="2"/>
            </a:pPr>
            <a:r>
              <a:rPr lang="en-US" sz="3000" b="1" dirty="0" smtClean="0"/>
              <a:t>Shoehorning </a:t>
            </a:r>
            <a:r>
              <a:rPr lang="en-US" sz="3000" b="1" dirty="0"/>
              <a:t>a Client to Your Investment </a:t>
            </a:r>
            <a:r>
              <a:rPr lang="en-US" sz="3000" b="1" dirty="0" smtClean="0"/>
              <a:t>Style</a:t>
            </a:r>
          </a:p>
          <a:p>
            <a:pPr marL="822960" lvl="1">
              <a:spcAft>
                <a:spcPts val="1000"/>
              </a:spcAft>
              <a:buFont typeface="Wingdings" panose="05000000000000000000" pitchFamily="2" charset="2"/>
              <a:buChar char="ü"/>
            </a:pPr>
            <a:r>
              <a:rPr lang="en-US" sz="2200" dirty="0" smtClean="0"/>
              <a:t>critical </a:t>
            </a:r>
            <a:r>
              <a:rPr lang="en-US" sz="2200" dirty="0"/>
              <a:t>to recommend investments that are best suited for the client rather than trying to force a client into your personal investing style. </a:t>
            </a:r>
            <a:endParaRPr lang="en-US" sz="2200" dirty="0" smtClean="0"/>
          </a:p>
          <a:p>
            <a:pPr marL="822960" lvl="1">
              <a:spcAft>
                <a:spcPts val="1000"/>
              </a:spcAft>
              <a:buFont typeface="Wingdings" panose="05000000000000000000" pitchFamily="2" charset="2"/>
              <a:buChar char="ü"/>
            </a:pPr>
            <a:r>
              <a:rPr lang="en-US" sz="2200" dirty="0" smtClean="0"/>
              <a:t>Case example: a </a:t>
            </a:r>
            <a:r>
              <a:rPr lang="en-US" sz="2200" dirty="0"/>
              <a:t>former financial advisor that we defended in multiple customer complaints and an enforcement matter characterized himself as a long-term buy-and-hold advisor who only recommended investments in individual equities. </a:t>
            </a:r>
            <a:endParaRPr lang="en-US" sz="2200" dirty="0" smtClean="0"/>
          </a:p>
          <a:p>
            <a:pPr marL="822960" lvl="1">
              <a:spcAft>
                <a:spcPts val="1000"/>
              </a:spcAft>
              <a:buFont typeface="Wingdings" panose="05000000000000000000" pitchFamily="2" charset="2"/>
              <a:buChar char="ü"/>
            </a:pPr>
            <a:r>
              <a:rPr lang="en-US" sz="2200" dirty="0" smtClean="0"/>
              <a:t>He </a:t>
            </a:r>
            <a:r>
              <a:rPr lang="en-US" sz="2200" dirty="0"/>
              <a:t>was a financial advisor best suited for the more affluent who can withstand wide fluctuations in the value of their accounts, not for a widow living off of a life insurance policy or an unemployed individual living off of a small family trust. Both of these descriptions fit “real-world” clients who brought claims against him for unsuitable investment recommendations. </a:t>
            </a:r>
            <a:endParaRPr lang="en-US" sz="2200" dirty="0" smtClean="0"/>
          </a:p>
          <a:p>
            <a:pPr marL="822960" lvl="1">
              <a:spcAft>
                <a:spcPts val="1000"/>
              </a:spcAft>
              <a:buFont typeface="Wingdings" panose="05000000000000000000" pitchFamily="2" charset="2"/>
              <a:buChar char="ü"/>
            </a:pPr>
            <a:r>
              <a:rPr lang="en-US" sz="2200" dirty="0" smtClean="0"/>
              <a:t>The </a:t>
            </a:r>
            <a:r>
              <a:rPr lang="en-US" sz="2200" dirty="0"/>
              <a:t>lesson: If the advisor is unable or unwilling to modify his or her approach, to meet a client’s situational profile, then it is best for all parties involved to refer the client to an advisor who will better serve the client’s needs.</a:t>
            </a:r>
          </a:p>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5</a:t>
            </a:fld>
            <a:endParaRPr lang="en-US"/>
          </a:p>
        </p:txBody>
      </p:sp>
    </p:spTree>
    <p:extLst>
      <p:ext uri="{BB962C8B-B14F-4D97-AF65-F5344CB8AC3E}">
        <p14:creationId xmlns:p14="http://schemas.microsoft.com/office/powerpoint/2010/main" val="3757886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Clients: Common </a:t>
            </a:r>
            <a:r>
              <a:rPr lang="en-US" dirty="0"/>
              <a:t>Pitfalls (cont.)</a:t>
            </a:r>
          </a:p>
        </p:txBody>
      </p:sp>
      <p:sp>
        <p:nvSpPr>
          <p:cNvPr id="3" name="Content Placeholder 2"/>
          <p:cNvSpPr>
            <a:spLocks noGrp="1"/>
          </p:cNvSpPr>
          <p:nvPr>
            <p:ph idx="1"/>
          </p:nvPr>
        </p:nvSpPr>
        <p:spPr/>
        <p:txBody>
          <a:bodyPr>
            <a:normAutofit fontScale="92500" lnSpcReduction="20000"/>
          </a:bodyPr>
          <a:lstStyle/>
          <a:p>
            <a:pPr marL="0" indent="0" fontAlgn="base">
              <a:spcAft>
                <a:spcPts val="1000"/>
              </a:spcAft>
              <a:buNone/>
            </a:pPr>
            <a:r>
              <a:rPr lang="en-US" sz="3000" b="1" dirty="0" smtClean="0"/>
              <a:t>3</a:t>
            </a:r>
            <a:r>
              <a:rPr lang="en-US" b="1" dirty="0" smtClean="0"/>
              <a:t>.  </a:t>
            </a:r>
            <a:r>
              <a:rPr lang="en-US" sz="3000" b="1" dirty="0" smtClean="0"/>
              <a:t>Placating </a:t>
            </a:r>
            <a:r>
              <a:rPr lang="en-US" sz="3000" b="1" dirty="0"/>
              <a:t>Unrealistic Client Expectations</a:t>
            </a:r>
            <a:endParaRPr lang="en-US" sz="3000" dirty="0"/>
          </a:p>
          <a:p>
            <a:pPr marL="731520" lvl="1">
              <a:spcAft>
                <a:spcPts val="1000"/>
              </a:spcAft>
              <a:buFont typeface="Wingdings" panose="05000000000000000000" pitchFamily="2" charset="2"/>
              <a:buChar char="ü"/>
            </a:pPr>
            <a:r>
              <a:rPr lang="en-US" dirty="0" smtClean="0"/>
              <a:t>Managing your client’s unrealistic expectations</a:t>
            </a:r>
          </a:p>
          <a:p>
            <a:pPr marL="731520" lvl="1">
              <a:spcAft>
                <a:spcPts val="1000"/>
              </a:spcAft>
              <a:buFont typeface="Wingdings" panose="05000000000000000000" pitchFamily="2" charset="2"/>
              <a:buChar char="ü"/>
            </a:pPr>
            <a:r>
              <a:rPr lang="en-US" dirty="0" smtClean="0"/>
              <a:t>A </a:t>
            </a:r>
            <a:r>
              <a:rPr lang="en-US" dirty="0"/>
              <a:t>client in her </a:t>
            </a:r>
            <a:r>
              <a:rPr lang="en-US" dirty="0" err="1"/>
              <a:t>40s</a:t>
            </a:r>
            <a:r>
              <a:rPr lang="en-US" dirty="0"/>
              <a:t>, with $500,000 in liquid assets, a self-characterized moderate investment style, who wants to retire early, is a disaster waiting to happen. </a:t>
            </a:r>
          </a:p>
          <a:p>
            <a:pPr marL="731520" lvl="1">
              <a:spcAft>
                <a:spcPts val="1000"/>
              </a:spcAft>
              <a:buFont typeface="Wingdings" panose="05000000000000000000" pitchFamily="2" charset="2"/>
              <a:buChar char="ü"/>
            </a:pPr>
            <a:r>
              <a:rPr lang="en-US" dirty="0" smtClean="0"/>
              <a:t>Can’t win: client has unrealistic expectations and it is best not to give in to them. This person cannot afford to retire early without taking substantial risk to grow her assets, and the advisor who takes on this client is unwittingly becoming a likely target of a lawsuit. </a:t>
            </a:r>
          </a:p>
          <a:p>
            <a:pPr marL="731520" lvl="1">
              <a:spcAft>
                <a:spcPts val="1000"/>
              </a:spcAft>
              <a:buFont typeface="Wingdings" panose="05000000000000000000" pitchFamily="2" charset="2"/>
              <a:buChar char="ü"/>
            </a:pPr>
            <a:r>
              <a:rPr lang="en-US" dirty="0" smtClean="0"/>
              <a:t>If </a:t>
            </a:r>
            <a:r>
              <a:rPr lang="en-US" dirty="0"/>
              <a:t>the client does not take substantial risk, the assets will not last through retirement, but if the client takes substantial market risk, the assets are at risk of another market downturn.</a:t>
            </a:r>
          </a:p>
        </p:txBody>
      </p:sp>
      <p:sp>
        <p:nvSpPr>
          <p:cNvPr id="4" name="Slide Number Placeholder 3"/>
          <p:cNvSpPr>
            <a:spLocks noGrp="1"/>
          </p:cNvSpPr>
          <p:nvPr>
            <p:ph type="sldNum" sz="quarter" idx="12"/>
          </p:nvPr>
        </p:nvSpPr>
        <p:spPr/>
        <p:txBody>
          <a:bodyPr/>
          <a:lstStyle/>
          <a:p>
            <a:fld id="{8216F486-0CFC-44B8-ABC6-7675E0B75693}" type="slidenum">
              <a:rPr lang="en-US" smtClean="0"/>
              <a:t>6</a:t>
            </a:fld>
            <a:endParaRPr lang="en-US"/>
          </a:p>
        </p:txBody>
      </p:sp>
    </p:spTree>
    <p:extLst>
      <p:ext uri="{BB962C8B-B14F-4D97-AF65-F5344CB8AC3E}">
        <p14:creationId xmlns:p14="http://schemas.microsoft.com/office/powerpoint/2010/main" val="234319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Friends and Family Clients – Unique Risks</a:t>
            </a:r>
            <a:endParaRPr lang="en-US" dirty="0"/>
          </a:p>
        </p:txBody>
      </p:sp>
      <p:sp>
        <p:nvSpPr>
          <p:cNvPr id="3" name="Content Placeholder 2"/>
          <p:cNvSpPr>
            <a:spLocks noGrp="1"/>
          </p:cNvSpPr>
          <p:nvPr>
            <p:ph idx="1"/>
          </p:nvPr>
        </p:nvSpPr>
        <p:spPr/>
        <p:txBody>
          <a:bodyPr>
            <a:normAutofit fontScale="85000" lnSpcReduction="10000"/>
          </a:bodyPr>
          <a:lstStyle/>
          <a:p>
            <a:pPr>
              <a:spcAft>
                <a:spcPts val="1000"/>
              </a:spcAft>
            </a:pPr>
            <a:r>
              <a:rPr lang="en-US" b="1" dirty="0" smtClean="0"/>
              <a:t>Common source of business for many</a:t>
            </a:r>
          </a:p>
          <a:p>
            <a:pPr marL="914400" lvl="1">
              <a:spcAft>
                <a:spcPts val="1000"/>
              </a:spcAft>
              <a:buFont typeface="Wingdings" panose="05000000000000000000" pitchFamily="2" charset="2"/>
              <a:buChar char="ü"/>
            </a:pPr>
            <a:r>
              <a:rPr lang="en-US" dirty="0" smtClean="0"/>
              <a:t>Don’t give in to the allure of a casual relationship: continue same business practices that you have with regular clients – no “handshake” agreements, thorough documentation, records keeping, no use of personal phone/email</a:t>
            </a:r>
          </a:p>
          <a:p>
            <a:pPr marL="914400" lvl="1">
              <a:spcAft>
                <a:spcPts val="1000"/>
              </a:spcAft>
              <a:buFont typeface="Wingdings" panose="05000000000000000000" pitchFamily="2" charset="2"/>
              <a:buChar char="ü"/>
            </a:pPr>
            <a:r>
              <a:rPr lang="en-US" dirty="0" smtClean="0"/>
              <a:t>Even if you don’t believe the relationship might turn sour in a bad market (likely a false assumption), there are third parties who might be scrutinizing your relationship one day  </a:t>
            </a:r>
          </a:p>
          <a:p>
            <a:pPr marL="914400" lvl="1">
              <a:spcAft>
                <a:spcPts val="1000"/>
              </a:spcAft>
              <a:buFont typeface="Wingdings" panose="05000000000000000000" pitchFamily="2" charset="2"/>
              <a:buChar char="ü"/>
            </a:pPr>
            <a:r>
              <a:rPr lang="en-US" dirty="0" smtClean="0"/>
              <a:t>Post 2008 downturn case examples: client is bankrupt and relationship/transactions are subject to bankruptcy trustee’s scrutiny who is looking to collect $ for the bankruptcy estate or no sufficient documentation to file a claim against bankruptcy estate  </a:t>
            </a:r>
          </a:p>
          <a:p>
            <a:pPr marL="914400" lvl="1">
              <a:spcAft>
                <a:spcPts val="1000"/>
              </a:spcAft>
              <a:buFont typeface="Wingdings" panose="05000000000000000000" pitchFamily="2" charset="2"/>
              <a:buChar char="ü"/>
            </a:pPr>
            <a:r>
              <a:rPr lang="en-US" dirty="0" smtClean="0"/>
              <a:t>Lack of formality is always a red flag in government/regulatory investigations.</a:t>
            </a:r>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7</a:t>
            </a:fld>
            <a:endParaRPr lang="en-US"/>
          </a:p>
        </p:txBody>
      </p:sp>
    </p:spTree>
    <p:extLst>
      <p:ext uri="{BB962C8B-B14F-4D97-AF65-F5344CB8AC3E}">
        <p14:creationId xmlns:p14="http://schemas.microsoft.com/office/powerpoint/2010/main" val="4043287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5836"/>
          </a:xfrm>
        </p:spPr>
        <p:txBody>
          <a:bodyPr/>
          <a:lstStyle/>
          <a:p>
            <a:pPr algn="ctr"/>
            <a:r>
              <a:rPr lang="en-US" dirty="0"/>
              <a:t>Elder Clients – Unique Risks</a:t>
            </a:r>
          </a:p>
        </p:txBody>
      </p:sp>
      <p:sp>
        <p:nvSpPr>
          <p:cNvPr id="3" name="Content Placeholder 2"/>
          <p:cNvSpPr>
            <a:spLocks noGrp="1"/>
          </p:cNvSpPr>
          <p:nvPr>
            <p:ph idx="1"/>
          </p:nvPr>
        </p:nvSpPr>
        <p:spPr>
          <a:xfrm>
            <a:off x="838200" y="1400961"/>
            <a:ext cx="10515600" cy="4274909"/>
          </a:xfrm>
        </p:spPr>
        <p:txBody>
          <a:bodyPr>
            <a:normAutofit/>
          </a:bodyPr>
          <a:lstStyle/>
          <a:p>
            <a:pPr>
              <a:spcAft>
                <a:spcPts val="600"/>
              </a:spcAft>
            </a:pPr>
            <a:r>
              <a:rPr lang="en-US" sz="2400" dirty="0" smtClean="0"/>
              <a:t>The </a:t>
            </a:r>
            <a:r>
              <a:rPr lang="en-US" sz="2400" dirty="0"/>
              <a:t>graying of our society presents some special considerations when it comes to risk </a:t>
            </a:r>
            <a:r>
              <a:rPr lang="en-US" sz="2400" dirty="0" smtClean="0"/>
              <a:t>avoidance.</a:t>
            </a:r>
            <a:endParaRPr lang="en-US" sz="2400" dirty="0"/>
          </a:p>
          <a:p>
            <a:pPr>
              <a:spcAft>
                <a:spcPts val="600"/>
              </a:spcAft>
            </a:pPr>
            <a:r>
              <a:rPr lang="en-US" sz="2400" dirty="0" smtClean="0"/>
              <a:t>Once </a:t>
            </a:r>
            <a:r>
              <a:rPr lang="en-US" sz="2400" dirty="0"/>
              <a:t>a client is suffering from dementia, what is a firm to do? </a:t>
            </a:r>
            <a:r>
              <a:rPr lang="en-US" sz="2400" dirty="0" smtClean="0"/>
              <a:t>There </a:t>
            </a:r>
            <a:r>
              <a:rPr lang="en-US" sz="2400" dirty="0"/>
              <a:t>are not many great options if there has been no advanced planning by the client. </a:t>
            </a:r>
            <a:endParaRPr lang="en-US" sz="2400" dirty="0" smtClean="0"/>
          </a:p>
          <a:p>
            <a:pPr>
              <a:spcAft>
                <a:spcPts val="600"/>
              </a:spcAft>
            </a:pPr>
            <a:r>
              <a:rPr lang="en-US" sz="2400" dirty="0"/>
              <a:t>T</a:t>
            </a:r>
            <a:r>
              <a:rPr lang="en-US" sz="2400" dirty="0" smtClean="0"/>
              <a:t>he </a:t>
            </a:r>
            <a:r>
              <a:rPr lang="en-US" sz="2400" dirty="0"/>
              <a:t>firm can fire the client at the first sign of some type of cognitive issue. </a:t>
            </a:r>
            <a:endParaRPr lang="en-US" sz="2400" dirty="0" smtClean="0"/>
          </a:p>
          <a:p>
            <a:pPr>
              <a:spcAft>
                <a:spcPts val="600"/>
              </a:spcAft>
            </a:pPr>
            <a:r>
              <a:rPr lang="en-US" sz="2400" dirty="0" smtClean="0"/>
              <a:t>The </a:t>
            </a:r>
            <a:r>
              <a:rPr lang="en-US" sz="2400" dirty="0"/>
              <a:t>firm could freeze the subject account, and petition the court to resolve whatever issues the firm has to address; i.e., unusual account activity by the account holder or a family fight over assets.</a:t>
            </a:r>
          </a:p>
          <a:p>
            <a:endParaRPr lang="en-US" dirty="0"/>
          </a:p>
        </p:txBody>
      </p:sp>
      <p:sp>
        <p:nvSpPr>
          <p:cNvPr id="4" name="Slide Number Placeholder 3"/>
          <p:cNvSpPr>
            <a:spLocks noGrp="1"/>
          </p:cNvSpPr>
          <p:nvPr>
            <p:ph type="sldNum" sz="quarter" idx="12"/>
          </p:nvPr>
        </p:nvSpPr>
        <p:spPr/>
        <p:txBody>
          <a:bodyPr/>
          <a:lstStyle/>
          <a:p>
            <a:fld id="{8216F486-0CFC-44B8-ABC6-7675E0B75693}" type="slidenum">
              <a:rPr lang="en-US" smtClean="0"/>
              <a:t>8</a:t>
            </a:fld>
            <a:endParaRPr lang="en-US"/>
          </a:p>
        </p:txBody>
      </p:sp>
    </p:spTree>
    <p:extLst>
      <p:ext uri="{BB962C8B-B14F-4D97-AF65-F5344CB8AC3E}">
        <p14:creationId xmlns:p14="http://schemas.microsoft.com/office/powerpoint/2010/main" val="11869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Elder Clients – Unique </a:t>
            </a:r>
            <a:r>
              <a:rPr lang="en-US" dirty="0" smtClean="0"/>
              <a:t>Risks (cont.)</a:t>
            </a:r>
            <a:endParaRPr lang="en-US" dirty="0"/>
          </a:p>
        </p:txBody>
      </p:sp>
      <p:sp>
        <p:nvSpPr>
          <p:cNvPr id="3" name="Content Placeholder 2"/>
          <p:cNvSpPr>
            <a:spLocks noGrp="1"/>
          </p:cNvSpPr>
          <p:nvPr>
            <p:ph idx="1"/>
          </p:nvPr>
        </p:nvSpPr>
        <p:spPr>
          <a:xfrm>
            <a:off x="838200" y="1426129"/>
            <a:ext cx="10515600" cy="4249742"/>
          </a:xfrm>
        </p:spPr>
        <p:txBody>
          <a:bodyPr>
            <a:normAutofit/>
          </a:bodyPr>
          <a:lstStyle/>
          <a:p>
            <a:pPr>
              <a:spcAft>
                <a:spcPts val="600"/>
              </a:spcAft>
            </a:pPr>
            <a:r>
              <a:rPr lang="en-US" sz="2200" dirty="0" smtClean="0"/>
              <a:t>There </a:t>
            </a:r>
            <a:r>
              <a:rPr lang="en-US" sz="2200" dirty="0"/>
              <a:t>are risks and practical considerations with each of these approaches. The first may not be feasible, particularly if the client is invested in proprietary and non-transferrable investments. The second is not without a cost and may present issues if the account is frozen when there is a market downturn and investments cannot be sold to avoid a loss</a:t>
            </a:r>
            <a:r>
              <a:rPr lang="en-US" sz="2200" dirty="0" smtClean="0"/>
              <a:t>.</a:t>
            </a:r>
          </a:p>
          <a:p>
            <a:pPr>
              <a:spcAft>
                <a:spcPts val="1000"/>
              </a:spcAft>
            </a:pPr>
            <a:r>
              <a:rPr lang="en-US" sz="2200" dirty="0" smtClean="0"/>
              <a:t>The </a:t>
            </a:r>
            <a:r>
              <a:rPr lang="en-US" sz="2200" dirty="0"/>
              <a:t>better practice is to address these issues at the time that the client hires the firm. Part of the initial financial planning/account opening process should be to cover a “what to do in the event of dementia” contingency. Firms should make it a best practice to train their financial advisors to make dementia planning a routine aspect of their services for their older clients.</a:t>
            </a:r>
          </a:p>
        </p:txBody>
      </p:sp>
      <p:sp>
        <p:nvSpPr>
          <p:cNvPr id="4" name="Slide Number Placeholder 3"/>
          <p:cNvSpPr>
            <a:spLocks noGrp="1"/>
          </p:cNvSpPr>
          <p:nvPr>
            <p:ph type="sldNum" sz="quarter" idx="12"/>
          </p:nvPr>
        </p:nvSpPr>
        <p:spPr/>
        <p:txBody>
          <a:bodyPr/>
          <a:lstStyle/>
          <a:p>
            <a:fld id="{8216F486-0CFC-44B8-ABC6-7675E0B75693}" type="slidenum">
              <a:rPr lang="en-US" smtClean="0"/>
              <a:t>9</a:t>
            </a:fld>
            <a:endParaRPr lang="en-US"/>
          </a:p>
        </p:txBody>
      </p:sp>
    </p:spTree>
    <p:extLst>
      <p:ext uri="{BB962C8B-B14F-4D97-AF65-F5344CB8AC3E}">
        <p14:creationId xmlns:p14="http://schemas.microsoft.com/office/powerpoint/2010/main" val="2818465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x Design Colors">
      <a:dk1>
        <a:sysClr val="windowText" lastClr="000000"/>
      </a:dk1>
      <a:lt1>
        <a:sysClr val="window" lastClr="FFFFFF"/>
      </a:lt1>
      <a:dk2>
        <a:srgbClr val="439D39"/>
      </a:dk2>
      <a:lt2>
        <a:srgbClr val="E7E6E6"/>
      </a:lt2>
      <a:accent1>
        <a:srgbClr val="97BFCC"/>
      </a:accent1>
      <a:accent2>
        <a:srgbClr val="F99A32"/>
      </a:accent2>
      <a:accent3>
        <a:srgbClr val="439639"/>
      </a:accent3>
      <a:accent4>
        <a:srgbClr val="3C6F81"/>
      </a:accent4>
      <a:accent5>
        <a:srgbClr val="626262"/>
      </a:accent5>
      <a:accent6>
        <a:srgbClr val="2669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C36F28B-20A6-43DA-9144-2DA602247C58}" vid="{2F1B2665-824C-44D7-8BF4-F4985CA88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3426</Words>
  <Application>Microsoft Office PowerPoint</Application>
  <PresentationFormat>Widescreen</PresentationFormat>
  <Paragraphs>179</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ＭＳ Ｐゴシック</vt:lpstr>
      <vt:lpstr>Arial</vt:lpstr>
      <vt:lpstr>Arial Black</vt:lpstr>
      <vt:lpstr>Calibri</vt:lpstr>
      <vt:lpstr>Wingdings</vt:lpstr>
      <vt:lpstr>Office Theme</vt:lpstr>
      <vt:lpstr>Heading for Higher Ground: How to Get Ready for the Securities Litigation Tsunami  </vt:lpstr>
      <vt:lpstr>Introduction</vt:lpstr>
      <vt:lpstr>Introduction</vt:lpstr>
      <vt:lpstr>Clients: Common Pitfalls</vt:lpstr>
      <vt:lpstr>Clients: Common Pitfalls (cont.)</vt:lpstr>
      <vt:lpstr>Clients: Common Pitfalls (cont.)</vt:lpstr>
      <vt:lpstr>Friends and Family Clients – Unique Risks</vt:lpstr>
      <vt:lpstr>Elder Clients – Unique Risks</vt:lpstr>
      <vt:lpstr>Elder Clients – Unique Risks (cont.)</vt:lpstr>
      <vt:lpstr>Elder Clients – Unique Risks (cont.)</vt:lpstr>
      <vt:lpstr>Common Sense Risk Avoidance Techniques</vt:lpstr>
      <vt:lpstr>Communication</vt:lpstr>
      <vt:lpstr>Complaints Caused By Lack Of Or Improper Communication</vt:lpstr>
      <vt:lpstr>Best Communication Practices: Summary</vt:lpstr>
      <vt:lpstr>Documentation</vt:lpstr>
      <vt:lpstr>Consistency in Documentation</vt:lpstr>
      <vt:lpstr>Consistency in Documentation (contd.)</vt:lpstr>
      <vt:lpstr>Document Recommendations</vt:lpstr>
      <vt:lpstr>Document Recommendation</vt:lpstr>
      <vt:lpstr>Document When a Client Disregards Your Advice</vt:lpstr>
      <vt:lpstr>Best Documentation Practices: Summary</vt:lpstr>
      <vt:lpstr>A Complaint: What Should You Do Next?</vt:lpstr>
      <vt:lpstr>Forward the Complaint to the Proper Personnel </vt:lpstr>
      <vt:lpstr>Forward the Complaint to the Proper Personnel (contd.) </vt:lpstr>
      <vt:lpstr>Cease Communication With the Client About the Subject Matter of the Complaint</vt:lpstr>
      <vt:lpstr>Gather All Documents in the Client’s File</vt:lpstr>
      <vt:lpstr>Never Alter the Contents of Your Files</vt:lpstr>
      <vt:lpstr>Never Alter the Contents of Your Files (contd.)</vt:lpstr>
      <vt:lpstr>Continue Your Business as if There Were No Complaint</vt:lpstr>
      <vt:lpstr>Conclusion</vt:lpstr>
      <vt:lpstr>QUESTIONS?</vt:lpstr>
      <vt:lpstr>Joshua Horn, Esquire Jhorn@foxrothschild.com (215) 299-2184  Oksana Wright, Esquire owright@foxrothschild.com (212) 878-7930  </vt:lpstr>
    </vt:vector>
  </TitlesOfParts>
  <Company>Fox Rothschild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Guide to Everyday Risk  Avoidance Techniques and  How To Address a  Customer Complaint </dc:title>
  <dc:creator>anonymous</dc:creator>
  <cp:lastModifiedBy> </cp:lastModifiedBy>
  <cp:revision>20</cp:revision>
  <dcterms:created xsi:type="dcterms:W3CDTF">2020-04-13T19:48:40Z</dcterms:created>
  <dcterms:modified xsi:type="dcterms:W3CDTF">2020-04-29T13:46:55Z</dcterms:modified>
</cp:coreProperties>
</file>